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9" r:id="rId1"/>
  </p:sldMasterIdLst>
  <p:notesMasterIdLst>
    <p:notesMasterId r:id="rId35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8" r:id="rId11"/>
    <p:sldId id="270" r:id="rId12"/>
    <p:sldId id="259" r:id="rId13"/>
    <p:sldId id="272" r:id="rId14"/>
    <p:sldId id="273" r:id="rId15"/>
    <p:sldId id="274" r:id="rId16"/>
    <p:sldId id="269" r:id="rId17"/>
    <p:sldId id="281" r:id="rId18"/>
    <p:sldId id="271" r:id="rId19"/>
    <p:sldId id="282" r:id="rId20"/>
    <p:sldId id="284" r:id="rId21"/>
    <p:sldId id="275" r:id="rId22"/>
    <p:sldId id="276" r:id="rId23"/>
    <p:sldId id="286" r:id="rId24"/>
    <p:sldId id="278" r:id="rId25"/>
    <p:sldId id="279" r:id="rId26"/>
    <p:sldId id="287" r:id="rId27"/>
    <p:sldId id="280" r:id="rId28"/>
    <p:sldId id="283" r:id="rId29"/>
    <p:sldId id="277" r:id="rId30"/>
    <p:sldId id="267" r:id="rId31"/>
    <p:sldId id="268" r:id="rId32"/>
    <p:sldId id="285" r:id="rId33"/>
    <p:sldId id="288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619D"/>
    <a:srgbClr val="3733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7" autoAdjust="0"/>
    <p:restoredTop sz="93273" autoAdjust="0"/>
  </p:normalViewPr>
  <p:slideViewPr>
    <p:cSldViewPr snapToGrid="0">
      <p:cViewPr varScale="1">
        <p:scale>
          <a:sx n="73" d="100"/>
          <a:sy n="73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m-E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2CA6B2-0FF3-44C3-837F-027D3E06E0E1}" type="datetimeFigureOut">
              <a:rPr lang="am-ET" smtClean="0"/>
              <a:t>24/12/2018</a:t>
            </a:fld>
            <a:endParaRPr lang="am-E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m-E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m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m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4B8C1-0C40-4DCA-B10C-3C962DA5A1E0}" type="slidenum">
              <a:rPr lang="am-ET" smtClean="0"/>
              <a:t>‹#›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1110793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B06CF86-8CD5-4683-948B-175CD229D548}" type="datetime1">
              <a:rPr lang="en-US" smtClean="0"/>
              <a:t>12/24/2018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33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97F5-9A65-4A86-9058-A266FAC51CF9}" type="datetime1">
              <a:rPr lang="en-US" smtClean="0"/>
              <a:t>12/24/2018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94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58B20BA-E9CD-4E5B-8327-3A6CD82A5E8F}" type="datetime1">
              <a:rPr lang="en-US" smtClean="0"/>
              <a:t>12/24/2018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548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6B48-0646-473C-B00C-A99F76EF5050}" type="datetime1">
              <a:rPr lang="en-US" smtClean="0"/>
              <a:t>12/24/2018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666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5A3917D-FB79-4184-B940-36773AC75994}" type="datetime1">
              <a:rPr lang="en-US" smtClean="0"/>
              <a:t>12/24/2018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301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B83E-23A4-461B-93B8-AF9BF9E00614}" type="datetime1">
              <a:rPr lang="en-US" smtClean="0"/>
              <a:t>12/24/2018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787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58E3-4DCC-4F20-B3D0-5F3979860B09}" type="datetime1">
              <a:rPr lang="en-US" smtClean="0"/>
              <a:t>12/24/2018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631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3B6D8-7B6B-46F5-9F33-DB98A34558F3}" type="datetime1">
              <a:rPr lang="en-US" smtClean="0"/>
              <a:t>12/24/2018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89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CCF4D-36C0-41D9-A958-DA471C5C2155}" type="datetime1">
              <a:rPr lang="en-US" smtClean="0"/>
              <a:t>12/24/2018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728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CD9D793-C9EF-42F5-80FB-10D891635A1C}" type="datetime1">
              <a:rPr lang="en-US" smtClean="0"/>
              <a:t>12/24/2018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093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79E78-BEA1-492F-8995-F5493EFC028B}" type="datetime1">
              <a:rPr lang="en-US" smtClean="0"/>
              <a:t>12/24/2018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35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BC04143-2160-4F27-A76A-6E74F5495D11}" type="datetime1">
              <a:rPr lang="en-US" smtClean="0"/>
              <a:t>12/24/2018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8684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Structure and </a:t>
            </a:r>
            <a:r>
              <a:rPr lang="en-US" dirty="0" smtClean="0"/>
              <a:t>Algorithm</a:t>
            </a:r>
            <a:endParaRPr lang="am-E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Chapter </a:t>
            </a:r>
            <a:r>
              <a:rPr lang="en-US" dirty="0" smtClean="0"/>
              <a:t>3</a:t>
            </a:r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309" y="625379"/>
            <a:ext cx="2354551" cy="237595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660073" y="3934691"/>
            <a:ext cx="61525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</a:rPr>
              <a:t>List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</a:rPr>
              <a:t>Data Structures 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7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</a:t>
            </a:r>
            <a:endParaRPr lang="am-E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A linked list consists of a finite sequence of elements or nodes (</a:t>
            </a:r>
            <a:r>
              <a:rPr lang="en-US" dirty="0">
                <a:solidFill>
                  <a:srgbClr val="FF0000"/>
                </a:solidFill>
              </a:rPr>
              <a:t>not necessarily adjacent in memory</a:t>
            </a:r>
            <a:r>
              <a:rPr lang="en-US" dirty="0"/>
              <a:t>) that contain information plus (except possibly the last one) a link to another node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Unlike an array, however, in which the linear </a:t>
            </a:r>
            <a:r>
              <a:rPr lang="en-US" dirty="0">
                <a:solidFill>
                  <a:srgbClr val="FF0000"/>
                </a:solidFill>
              </a:rPr>
              <a:t>order</a:t>
            </a:r>
            <a:r>
              <a:rPr lang="en-US" dirty="0"/>
              <a:t> is determined by the </a:t>
            </a:r>
            <a:r>
              <a:rPr lang="en-US" dirty="0">
                <a:solidFill>
                  <a:srgbClr val="FF0000"/>
                </a:solidFill>
              </a:rPr>
              <a:t>array indices</a:t>
            </a:r>
            <a:r>
              <a:rPr lang="en-US" dirty="0"/>
              <a:t>, the order in a linked list is </a:t>
            </a:r>
            <a:r>
              <a:rPr lang="en-US" dirty="0">
                <a:solidFill>
                  <a:srgbClr val="FF0000"/>
                </a:solidFill>
              </a:rPr>
              <a:t>determined by a pointer in each object</a:t>
            </a:r>
            <a:r>
              <a:rPr lang="en-US" dirty="0"/>
              <a:t>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If </a:t>
            </a:r>
            <a:r>
              <a:rPr lang="en-US" dirty="0"/>
              <a:t>node x points to node y, then x is called the </a:t>
            </a:r>
            <a:r>
              <a:rPr lang="en-US" b="1" dirty="0">
                <a:solidFill>
                  <a:srgbClr val="FF0000"/>
                </a:solidFill>
              </a:rPr>
              <a:t>predecessor</a:t>
            </a:r>
            <a:r>
              <a:rPr lang="en-US" dirty="0"/>
              <a:t> of y and y the </a:t>
            </a:r>
            <a:r>
              <a:rPr lang="en-US" b="1" dirty="0">
                <a:solidFill>
                  <a:srgbClr val="FF0000"/>
                </a:solidFill>
              </a:rPr>
              <a:t>successor</a:t>
            </a:r>
            <a:r>
              <a:rPr lang="en-US" dirty="0"/>
              <a:t> of x.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There </a:t>
            </a:r>
            <a:r>
              <a:rPr lang="en-US" dirty="0"/>
              <a:t>is a link to the first element called the </a:t>
            </a:r>
            <a:r>
              <a:rPr lang="en-US" b="1" dirty="0">
                <a:solidFill>
                  <a:srgbClr val="FF0000"/>
                </a:solidFill>
              </a:rPr>
              <a:t>head</a:t>
            </a:r>
            <a:r>
              <a:rPr lang="en-US" dirty="0"/>
              <a:t> of the list.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Linked </a:t>
            </a:r>
            <a:r>
              <a:rPr lang="en-US" dirty="0"/>
              <a:t>lists provide a simple, flexible representation for </a:t>
            </a:r>
            <a:r>
              <a:rPr lang="en-US" dirty="0">
                <a:solidFill>
                  <a:srgbClr val="FF0000"/>
                </a:solidFill>
              </a:rPr>
              <a:t>dynamic sets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is used quite frequently since it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rgbClr val="FF0000"/>
                </a:solidFill>
              </a:rPr>
              <a:t>very </a:t>
            </a:r>
            <a:r>
              <a:rPr lang="en-US" dirty="0">
                <a:solidFill>
                  <a:srgbClr val="FF0000"/>
                </a:solidFill>
              </a:rPr>
              <a:t>efficient</a:t>
            </a:r>
            <a:r>
              <a:rPr lang="en-US" dirty="0"/>
              <a:t>.</a:t>
            </a:r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3988" y="5116184"/>
            <a:ext cx="3851179" cy="1578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65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Cont..</a:t>
            </a:r>
            <a:endParaRPr lang="am-E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46366"/>
            <a:ext cx="11029615" cy="391243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/>
              <a:t>As elements are added to a list, </a:t>
            </a:r>
            <a:r>
              <a:rPr lang="en-US" dirty="0">
                <a:solidFill>
                  <a:srgbClr val="FF0000"/>
                </a:solidFill>
              </a:rPr>
              <a:t>memory for a node is dynamically allocated</a:t>
            </a:r>
            <a:r>
              <a:rPr lang="en-US" dirty="0"/>
              <a:t>. </a:t>
            </a:r>
            <a:endParaRPr lang="en-US" dirty="0" smtClean="0"/>
          </a:p>
          <a:p>
            <a:pPr lvl="1">
              <a:lnSpc>
                <a:spcPct val="170000"/>
              </a:lnSpc>
            </a:pPr>
            <a:r>
              <a:rPr lang="en-US" dirty="0" smtClean="0"/>
              <a:t>Therefore</a:t>
            </a:r>
            <a:r>
              <a:rPr lang="en-US" dirty="0"/>
              <a:t>, </a:t>
            </a:r>
            <a:r>
              <a:rPr lang="en-US" dirty="0" smtClean="0"/>
              <a:t>the number </a:t>
            </a:r>
            <a:r>
              <a:rPr lang="en-US" dirty="0"/>
              <a:t>of elements that may be added to a list is </a:t>
            </a:r>
            <a:r>
              <a:rPr lang="en-US" dirty="0">
                <a:solidFill>
                  <a:srgbClr val="FF0000"/>
                </a:solidFill>
              </a:rPr>
              <a:t>limited only by the amount of </a:t>
            </a:r>
            <a:r>
              <a:rPr lang="en-US" dirty="0" smtClean="0">
                <a:solidFill>
                  <a:srgbClr val="FF0000"/>
                </a:solidFill>
              </a:rPr>
              <a:t>memory </a:t>
            </a:r>
            <a:r>
              <a:rPr lang="en-US" dirty="0" smtClean="0"/>
              <a:t>available.</a:t>
            </a:r>
          </a:p>
          <a:p>
            <a:pPr>
              <a:lnSpc>
                <a:spcPct val="170000"/>
              </a:lnSpc>
            </a:pPr>
            <a:r>
              <a:rPr lang="en-US" dirty="0"/>
              <a:t>A linked list can be implemented using </a:t>
            </a:r>
            <a:endParaRPr lang="en-US" dirty="0" smtClean="0"/>
          </a:p>
          <a:p>
            <a:pPr lvl="1">
              <a:lnSpc>
                <a:spcPct val="170000"/>
              </a:lnSpc>
            </a:pPr>
            <a:r>
              <a:rPr lang="en-US" dirty="0" smtClean="0"/>
              <a:t>arrays</a:t>
            </a:r>
            <a:r>
              <a:rPr lang="en-US" dirty="0"/>
              <a:t>, </a:t>
            </a:r>
            <a:endParaRPr lang="en-US" dirty="0" smtClean="0"/>
          </a:p>
          <a:p>
            <a:pPr lvl="1">
              <a:lnSpc>
                <a:spcPct val="170000"/>
              </a:lnSpc>
            </a:pPr>
            <a:r>
              <a:rPr lang="en-US" dirty="0" smtClean="0"/>
              <a:t>dynamic </a:t>
            </a:r>
            <a:r>
              <a:rPr lang="en-US" dirty="0"/>
              <a:t>memory management, </a:t>
            </a:r>
            <a:r>
              <a:rPr lang="en-US" dirty="0" smtClean="0"/>
              <a:t>and pointers</a:t>
            </a:r>
            <a:r>
              <a:rPr lang="en-US" dirty="0"/>
              <a:t>. </a:t>
            </a:r>
            <a:endParaRPr lang="en-US" dirty="0" smtClean="0"/>
          </a:p>
          <a:p>
            <a:pPr>
              <a:lnSpc>
                <a:spcPct val="170000"/>
              </a:lnSpc>
            </a:pPr>
            <a:r>
              <a:rPr lang="en-US" dirty="0" smtClean="0"/>
              <a:t>The </a:t>
            </a:r>
            <a:r>
              <a:rPr lang="en-US" dirty="0"/>
              <a:t>second implementation requires dynamic memory management where </a:t>
            </a:r>
            <a:r>
              <a:rPr lang="en-US" dirty="0" smtClean="0"/>
              <a:t>one can </a:t>
            </a:r>
            <a:r>
              <a:rPr lang="en-US" dirty="0"/>
              <a:t>allocate memory </a:t>
            </a:r>
            <a:r>
              <a:rPr lang="en-US" dirty="0">
                <a:solidFill>
                  <a:srgbClr val="FF0000"/>
                </a:solidFill>
              </a:rPr>
              <a:t>at run-time</a:t>
            </a:r>
            <a:r>
              <a:rPr lang="en-US" dirty="0"/>
              <a:t>, that is, during the execution of a program. </a:t>
            </a:r>
            <a:endParaRPr lang="en-US" dirty="0" smtClean="0"/>
          </a:p>
          <a:p>
            <a:pPr>
              <a:lnSpc>
                <a:spcPct val="170000"/>
              </a:lnSpc>
            </a:pPr>
            <a:r>
              <a:rPr lang="en-US" dirty="0" smtClean="0"/>
              <a:t>Linked lists are </a:t>
            </a:r>
            <a:r>
              <a:rPr lang="en-US" dirty="0"/>
              <a:t>generally implemented using dynamic memory management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456279" y="3113648"/>
            <a:ext cx="1946894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am-ET" dirty="0"/>
              <a:t>struct Node {</a:t>
            </a:r>
          </a:p>
          <a:p>
            <a:r>
              <a:rPr lang="am-ET" dirty="0"/>
              <a:t>	int data;</a:t>
            </a:r>
          </a:p>
          <a:p>
            <a:r>
              <a:rPr lang="am-ET" dirty="0"/>
              <a:t>	Node* next;</a:t>
            </a:r>
          </a:p>
          <a:p>
            <a:r>
              <a:rPr lang="am-ET" dirty="0"/>
              <a:t>};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6279" y="5435028"/>
            <a:ext cx="2768707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am-ET" dirty="0">
                <a:solidFill>
                  <a:schemeClr val="lt1"/>
                </a:solidFill>
              </a:rPr>
              <a:t>Node *head = new Node;</a:t>
            </a:r>
          </a:p>
        </p:txBody>
      </p:sp>
    </p:spTree>
    <p:extLst>
      <p:ext uri="{BB962C8B-B14F-4D97-AF65-F5344CB8AC3E}">
        <p14:creationId xmlns:p14="http://schemas.microsoft.com/office/powerpoint/2010/main" val="245739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singly linked list</a:t>
            </a:r>
            <a:endParaRPr lang="am-E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linked list is an ordered collection of data in which each element (node) contains </a:t>
            </a:r>
            <a:r>
              <a:rPr lang="en-US" dirty="0" smtClean="0">
                <a:solidFill>
                  <a:srgbClr val="FF0000"/>
                </a:solidFill>
              </a:rPr>
              <a:t>a minimum </a:t>
            </a:r>
            <a:r>
              <a:rPr lang="en-US" dirty="0">
                <a:solidFill>
                  <a:srgbClr val="FF0000"/>
                </a:solidFill>
              </a:rPr>
              <a:t>of two values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data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link(s</a:t>
            </a:r>
            <a:r>
              <a:rPr lang="en-US" dirty="0" smtClean="0"/>
              <a:t>) </a:t>
            </a:r>
            <a:r>
              <a:rPr lang="en-US" dirty="0"/>
              <a:t>to its </a:t>
            </a:r>
            <a:r>
              <a:rPr lang="en-US" dirty="0" smtClean="0"/>
              <a:t>successor (and/or predecessor). </a:t>
            </a:r>
          </a:p>
          <a:p>
            <a:r>
              <a:rPr lang="en-US" dirty="0" smtClean="0"/>
              <a:t>If </a:t>
            </a:r>
            <a:r>
              <a:rPr lang="en-US" dirty="0"/>
              <a:t>a node has a link only to its successor in this sequence, the list is called a </a:t>
            </a:r>
            <a:r>
              <a:rPr lang="en-US" b="1" dirty="0">
                <a:solidFill>
                  <a:srgbClr val="FF0000"/>
                </a:solidFill>
              </a:rPr>
              <a:t>singly linked list</a:t>
            </a:r>
            <a:r>
              <a:rPr lang="en-US" dirty="0" smtClean="0"/>
              <a:t>.</a:t>
            </a:r>
          </a:p>
          <a:p>
            <a:r>
              <a:rPr lang="en-US" dirty="0"/>
              <a:t>Each node of the linked list has at least the following two elements:</a:t>
            </a:r>
          </a:p>
          <a:p>
            <a:pPr marL="0" indent="0">
              <a:buNone/>
            </a:pPr>
            <a:r>
              <a:rPr lang="en-US" dirty="0" smtClean="0"/>
              <a:t>	1</a:t>
            </a:r>
            <a:r>
              <a:rPr lang="en-US" dirty="0"/>
              <a:t>. The data member(s) being stored in the list.</a:t>
            </a:r>
          </a:p>
          <a:p>
            <a:pPr marL="0" indent="0">
              <a:buNone/>
            </a:pPr>
            <a:r>
              <a:rPr lang="en-US" dirty="0" smtClean="0"/>
              <a:t>	2</a:t>
            </a:r>
            <a:r>
              <a:rPr lang="en-US" dirty="0"/>
              <a:t>. A pointer or link to the next element in the list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last node in the list contains a </a:t>
            </a:r>
            <a:r>
              <a:rPr lang="en-US" dirty="0">
                <a:solidFill>
                  <a:srgbClr val="FF0000"/>
                </a:solidFill>
              </a:rPr>
              <a:t>null pointer </a:t>
            </a:r>
            <a:r>
              <a:rPr lang="en-US" dirty="0"/>
              <a:t>(or a suitable value like -1) to </a:t>
            </a:r>
            <a:r>
              <a:rPr lang="en-US" dirty="0" smtClean="0"/>
              <a:t>indicate that </a:t>
            </a:r>
            <a:r>
              <a:rPr lang="en-US" dirty="0"/>
              <a:t>it is the end or tail of the list</a:t>
            </a:r>
            <a:endParaRPr lang="en-US" dirty="0" smtClean="0"/>
          </a:p>
          <a:p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4458" y="4230459"/>
            <a:ext cx="5019675" cy="1057275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2704011" y="4794069"/>
            <a:ext cx="5878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24600" y="4424737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ead</a:t>
            </a:r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141899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Doubly Linked list</a:t>
            </a:r>
            <a:endParaRPr lang="am-E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SLL, each node provides information about where the next node is. </a:t>
            </a:r>
            <a:endParaRPr lang="en-US" dirty="0" smtClean="0"/>
          </a:p>
          <a:p>
            <a:pPr lvl="1"/>
            <a:r>
              <a:rPr lang="en-US" dirty="0" smtClean="0"/>
              <a:t>It </a:t>
            </a:r>
            <a:r>
              <a:rPr lang="en-US" dirty="0"/>
              <a:t>has no </a:t>
            </a:r>
            <a:r>
              <a:rPr lang="en-US" dirty="0" smtClean="0"/>
              <a:t>knowledge about </a:t>
            </a:r>
            <a:r>
              <a:rPr lang="en-US" dirty="0"/>
              <a:t>where the previous node is</a:t>
            </a:r>
            <a:r>
              <a:rPr lang="en-US" dirty="0" smtClean="0"/>
              <a:t>.</a:t>
            </a:r>
          </a:p>
          <a:p>
            <a:r>
              <a:rPr lang="en-US" dirty="0"/>
              <a:t>For handling such difficulties, we can use DLLs where each node </a:t>
            </a:r>
            <a:r>
              <a:rPr lang="en-US" dirty="0">
                <a:solidFill>
                  <a:srgbClr val="FF0000"/>
                </a:solidFill>
              </a:rPr>
              <a:t>contains two links</a:t>
            </a:r>
            <a:r>
              <a:rPr lang="en-US" dirty="0"/>
              <a:t>,</a:t>
            </a:r>
          </a:p>
          <a:p>
            <a:pPr lvl="1"/>
            <a:r>
              <a:rPr lang="en-US" dirty="0"/>
              <a:t>one to its predecessor and other to its </a:t>
            </a:r>
            <a:r>
              <a:rPr lang="en-US" dirty="0" smtClean="0"/>
              <a:t>successor</a:t>
            </a:r>
          </a:p>
          <a:p>
            <a:pPr lvl="1"/>
            <a:endParaRPr lang="en-US" dirty="0" smtClean="0"/>
          </a:p>
          <a:p>
            <a:pPr marL="324000" lvl="1" indent="0">
              <a:buNone/>
            </a:pPr>
            <a:endParaRPr lang="en-US" dirty="0" smtClean="0"/>
          </a:p>
          <a:p>
            <a:pPr lvl="1"/>
            <a:r>
              <a:rPr lang="en-US" dirty="0"/>
              <a:t>Each node of a DLL has </a:t>
            </a:r>
            <a:r>
              <a:rPr lang="en-US" b="1" dirty="0">
                <a:solidFill>
                  <a:srgbClr val="FF0000"/>
                </a:solidFill>
              </a:rPr>
              <a:t>three fields </a:t>
            </a:r>
            <a:r>
              <a:rPr lang="en-US" dirty="0"/>
              <a:t>in general but must have at least two link </a:t>
            </a:r>
            <a:r>
              <a:rPr lang="en-US" dirty="0" smtClean="0"/>
              <a:t>fields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8560" y="3657697"/>
            <a:ext cx="4705350" cy="723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1934" y="4741817"/>
            <a:ext cx="5858337" cy="1575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69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singly </a:t>
            </a:r>
            <a:r>
              <a:rPr lang="en-US" dirty="0"/>
              <a:t>Linked List</a:t>
            </a:r>
            <a:endParaRPr lang="am-E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So far we have seen linear linked lists, </a:t>
            </a:r>
            <a:r>
              <a:rPr lang="en-US" i="1" dirty="0" smtClean="0"/>
              <a:t>Has some drawbacks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In SLL, we </a:t>
            </a:r>
            <a:r>
              <a:rPr lang="en-US" dirty="0"/>
              <a:t>cannot reach any of the nodes that precede the Current node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above problem is not the case in DLL but the problem can be solved by….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In a </a:t>
            </a:r>
            <a:r>
              <a:rPr lang="en-US" dirty="0" smtClean="0"/>
              <a:t>SLL, </a:t>
            </a:r>
            <a:r>
              <a:rPr lang="en-US" dirty="0"/>
              <a:t>the last nodes link field is set to Null.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Instead of that, store the address of the first node of the list in that link field</a:t>
            </a:r>
            <a:r>
              <a:rPr lang="en-US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en-US" dirty="0"/>
              <a:t>Such a linked list </a:t>
            </a:r>
            <a:r>
              <a:rPr lang="en-US" dirty="0" smtClean="0"/>
              <a:t>is called </a:t>
            </a:r>
            <a:r>
              <a:rPr lang="en-US" b="1" dirty="0" smtClean="0"/>
              <a:t>Circular Singly </a:t>
            </a:r>
            <a:r>
              <a:rPr lang="en-US" b="1" dirty="0"/>
              <a:t>L</a:t>
            </a:r>
            <a:r>
              <a:rPr lang="en-US" b="1" dirty="0" smtClean="0"/>
              <a:t>inked List</a:t>
            </a:r>
          </a:p>
          <a:p>
            <a:pPr marL="0" indent="0">
              <a:lnSpc>
                <a:spcPct val="150000"/>
              </a:lnSpc>
              <a:buNone/>
            </a:pPr>
            <a:endParaRPr lang="en-US" b="1" dirty="0" smtClean="0"/>
          </a:p>
          <a:p>
            <a:pPr>
              <a:lnSpc>
                <a:spcPct val="150000"/>
              </a:lnSpc>
            </a:pPr>
            <a:endParaRPr lang="am-ET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2957103" y="5413279"/>
            <a:ext cx="7132551" cy="1077063"/>
            <a:chOff x="2957103" y="5413279"/>
            <a:chExt cx="7132551" cy="1077063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57103" y="5413279"/>
              <a:ext cx="7132551" cy="1077063"/>
            </a:xfrm>
            <a:prstGeom prst="rect">
              <a:avLst/>
            </a:prstGeom>
          </p:spPr>
        </p:pic>
        <p:cxnSp>
          <p:nvCxnSpPr>
            <p:cNvPr id="9" name="Straight Connector 8"/>
            <p:cNvCxnSpPr/>
            <p:nvPr/>
          </p:nvCxnSpPr>
          <p:spPr>
            <a:xfrm>
              <a:off x="9742044" y="5538404"/>
              <a:ext cx="0" cy="528705"/>
            </a:xfrm>
            <a:prstGeom prst="line">
              <a:avLst/>
            </a:prstGeom>
            <a:ln>
              <a:solidFill>
                <a:srgbClr val="373334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0642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doubly </a:t>
            </a:r>
            <a:r>
              <a:rPr lang="en-US" dirty="0"/>
              <a:t>Linked List</a:t>
            </a:r>
            <a:endParaRPr lang="am-E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In doubly circular linked list, 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b="1" dirty="0"/>
              <a:t>last node’s next link</a:t>
            </a:r>
            <a:r>
              <a:rPr lang="en-US" dirty="0"/>
              <a:t> is set to the </a:t>
            </a:r>
            <a:r>
              <a:rPr lang="en-US" b="1" dirty="0"/>
              <a:t>first node</a:t>
            </a:r>
            <a:r>
              <a:rPr lang="en-US" dirty="0"/>
              <a:t> of the list and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the </a:t>
            </a:r>
            <a:r>
              <a:rPr lang="en-US" b="1" dirty="0"/>
              <a:t>first node’s previous link</a:t>
            </a:r>
            <a:r>
              <a:rPr lang="en-US" dirty="0"/>
              <a:t> is set to the </a:t>
            </a:r>
            <a:r>
              <a:rPr lang="en-US" b="1" dirty="0"/>
              <a:t>last node</a:t>
            </a:r>
            <a:r>
              <a:rPr lang="en-US" dirty="0"/>
              <a:t> of the list.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This </a:t>
            </a:r>
            <a:r>
              <a:rPr lang="en-US" dirty="0"/>
              <a:t>gives access to the </a:t>
            </a:r>
            <a:r>
              <a:rPr lang="en-US" dirty="0" smtClean="0"/>
              <a:t>last node </a:t>
            </a:r>
            <a:r>
              <a:rPr lang="en-US" dirty="0"/>
              <a:t>directly from the first </a:t>
            </a:r>
            <a:r>
              <a:rPr lang="en-US" dirty="0" smtClean="0"/>
              <a:t>node</a:t>
            </a:r>
          </a:p>
          <a:p>
            <a:pPr>
              <a:lnSpc>
                <a:spcPct val="150000"/>
              </a:lnSpc>
            </a:pPr>
            <a:endParaRPr lang="en-US" b="1" dirty="0"/>
          </a:p>
          <a:p>
            <a:pPr>
              <a:lnSpc>
                <a:spcPct val="150000"/>
              </a:lnSpc>
            </a:pPr>
            <a:endParaRPr lang="en-US" b="1" dirty="0" smtClean="0"/>
          </a:p>
          <a:p>
            <a:pPr>
              <a:lnSpc>
                <a:spcPct val="200000"/>
              </a:lnSpc>
            </a:pPr>
            <a:endParaRPr lang="am-ET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8782" y="4220694"/>
            <a:ext cx="7770105" cy="1684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75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 operations </a:t>
            </a:r>
            <a:endParaRPr lang="am-E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The following are basic operations associated with the linked list as a data structure: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Creating </a:t>
            </a:r>
            <a:r>
              <a:rPr lang="en-US" dirty="0"/>
              <a:t>an empty list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Inserting </a:t>
            </a:r>
            <a:r>
              <a:rPr lang="en-US" dirty="0"/>
              <a:t>a node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Deleting </a:t>
            </a:r>
            <a:r>
              <a:rPr lang="en-US" dirty="0"/>
              <a:t>a node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Traversing </a:t>
            </a:r>
            <a:r>
              <a:rPr lang="en-US" dirty="0"/>
              <a:t>the list</a:t>
            </a:r>
          </a:p>
          <a:p>
            <a:pPr>
              <a:lnSpc>
                <a:spcPct val="150000"/>
              </a:lnSpc>
            </a:pPr>
            <a:r>
              <a:rPr lang="en-US" dirty="0"/>
              <a:t>Some more operations, which are based on the basic operations, are as follows: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Searching </a:t>
            </a:r>
            <a:r>
              <a:rPr lang="en-US" dirty="0"/>
              <a:t>a </a:t>
            </a:r>
            <a:r>
              <a:rPr lang="en-US" dirty="0" smtClean="0"/>
              <a:t>node, Updating </a:t>
            </a:r>
            <a:r>
              <a:rPr lang="en-US" dirty="0"/>
              <a:t>a </a:t>
            </a:r>
            <a:r>
              <a:rPr lang="en-US" dirty="0" smtClean="0"/>
              <a:t>node, Printing </a:t>
            </a:r>
            <a:r>
              <a:rPr lang="en-US" dirty="0"/>
              <a:t>the node or </a:t>
            </a:r>
            <a:r>
              <a:rPr lang="en-US" dirty="0" smtClean="0"/>
              <a:t>list, Counting </a:t>
            </a:r>
            <a:r>
              <a:rPr lang="en-US" dirty="0"/>
              <a:t>the length of the </a:t>
            </a:r>
            <a:r>
              <a:rPr lang="en-US" dirty="0" smtClean="0"/>
              <a:t>list, Reversing </a:t>
            </a:r>
            <a:r>
              <a:rPr lang="en-US" dirty="0"/>
              <a:t>the </a:t>
            </a:r>
            <a:r>
              <a:rPr lang="en-US" dirty="0" smtClean="0"/>
              <a:t>list, Sorting </a:t>
            </a:r>
            <a:r>
              <a:rPr lang="en-US" dirty="0"/>
              <a:t>the list using pointer </a:t>
            </a:r>
            <a:r>
              <a:rPr lang="en-US" dirty="0" smtClean="0"/>
              <a:t>manipulation, Concatenating </a:t>
            </a:r>
            <a:r>
              <a:rPr lang="en-US" dirty="0"/>
              <a:t>two </a:t>
            </a:r>
            <a:r>
              <a:rPr lang="en-US" dirty="0" smtClean="0"/>
              <a:t>lists, Merging </a:t>
            </a:r>
            <a:r>
              <a:rPr lang="en-US" dirty="0"/>
              <a:t>two sorted lists into a third sorted list</a:t>
            </a:r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418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algorithm vs </a:t>
            </a:r>
            <a:r>
              <a:rPr lang="en-US" dirty="0" err="1" smtClean="0"/>
              <a:t>c++</a:t>
            </a:r>
            <a:r>
              <a:rPr lang="en-US" dirty="0" smtClean="0"/>
              <a:t> implementation </a:t>
            </a:r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01855" y="2436962"/>
            <a:ext cx="453957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m-ET" sz="2400" dirty="0"/>
              <a:t>Insert-Front(Node head, x)</a:t>
            </a:r>
          </a:p>
          <a:p>
            <a:pPr>
              <a:lnSpc>
                <a:spcPct val="150000"/>
              </a:lnSpc>
            </a:pPr>
            <a:r>
              <a:rPr lang="am-ET" sz="2400" dirty="0"/>
              <a:t>1. </a:t>
            </a:r>
            <a:r>
              <a:rPr lang="en-US" sz="2400" dirty="0" smtClean="0"/>
              <a:t>Create</a:t>
            </a:r>
            <a:r>
              <a:rPr lang="am-ET" sz="2400" dirty="0" smtClean="0"/>
              <a:t> newNode</a:t>
            </a:r>
            <a:endParaRPr lang="am-ET" sz="2400" dirty="0"/>
          </a:p>
          <a:p>
            <a:pPr>
              <a:lnSpc>
                <a:spcPct val="150000"/>
              </a:lnSpc>
            </a:pPr>
            <a:r>
              <a:rPr lang="am-ET" sz="2400" dirty="0"/>
              <a:t>2. newNode.data &lt;- x</a:t>
            </a:r>
          </a:p>
          <a:p>
            <a:pPr>
              <a:lnSpc>
                <a:spcPct val="150000"/>
              </a:lnSpc>
            </a:pPr>
            <a:r>
              <a:rPr lang="am-ET" sz="2400" dirty="0"/>
              <a:t>3. newNode.next &lt;- head</a:t>
            </a:r>
          </a:p>
          <a:p>
            <a:pPr>
              <a:lnSpc>
                <a:spcPct val="150000"/>
              </a:lnSpc>
            </a:pPr>
            <a:r>
              <a:rPr lang="am-ET" sz="2400" dirty="0"/>
              <a:t>4. head &lt;- newNode</a:t>
            </a:r>
          </a:p>
        </p:txBody>
      </p:sp>
      <p:sp>
        <p:nvSpPr>
          <p:cNvPr id="7" name="Rectangle 6"/>
          <p:cNvSpPr/>
          <p:nvPr/>
        </p:nvSpPr>
        <p:spPr>
          <a:xfrm>
            <a:off x="5696262" y="2243468"/>
            <a:ext cx="6096000" cy="334784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am-ET" sz="2400" dirty="0"/>
              <a:t>void insertFront(struct Node **head, int n) {</a:t>
            </a:r>
          </a:p>
          <a:p>
            <a:pPr>
              <a:lnSpc>
                <a:spcPct val="150000"/>
              </a:lnSpc>
            </a:pPr>
            <a:r>
              <a:rPr lang="am-ET" sz="2400" dirty="0"/>
              <a:t>	Node *newNode = new Node;</a:t>
            </a:r>
          </a:p>
          <a:p>
            <a:pPr>
              <a:lnSpc>
                <a:spcPct val="150000"/>
              </a:lnSpc>
            </a:pPr>
            <a:r>
              <a:rPr lang="am-ET" sz="2400" dirty="0"/>
              <a:t>	newNode-&gt;data = n;</a:t>
            </a:r>
          </a:p>
          <a:p>
            <a:pPr>
              <a:lnSpc>
                <a:spcPct val="150000"/>
              </a:lnSpc>
            </a:pPr>
            <a:r>
              <a:rPr lang="am-ET" sz="2400" dirty="0"/>
              <a:t>	newNode-&gt;next = *head;</a:t>
            </a:r>
          </a:p>
          <a:p>
            <a:pPr>
              <a:lnSpc>
                <a:spcPct val="150000"/>
              </a:lnSpc>
            </a:pPr>
            <a:r>
              <a:rPr lang="am-ET" sz="2400" dirty="0"/>
              <a:t>	*head = newNode;</a:t>
            </a:r>
          </a:p>
          <a:p>
            <a:pPr>
              <a:lnSpc>
                <a:spcPct val="150000"/>
              </a:lnSpc>
            </a:pPr>
            <a:r>
              <a:rPr lang="am-ET" sz="2400" dirty="0"/>
              <a:t>}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441429" y="2076459"/>
            <a:ext cx="0" cy="405791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8148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operations – insertion at the beginning of the list</a:t>
            </a:r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051020" y="2398639"/>
            <a:ext cx="1310185" cy="586854"/>
            <a:chOff x="1364776" y="2620370"/>
            <a:chExt cx="1310185" cy="586854"/>
          </a:xfrm>
        </p:grpSpPr>
        <p:sp>
          <p:nvSpPr>
            <p:cNvPr id="6" name="Rectangle 5"/>
            <p:cNvSpPr/>
            <p:nvPr/>
          </p:nvSpPr>
          <p:spPr>
            <a:xfrm>
              <a:off x="1364776" y="2620370"/>
              <a:ext cx="1310185" cy="58685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am-ET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292824" y="2630880"/>
              <a:ext cx="0" cy="548640"/>
            </a:xfrm>
            <a:prstGeom prst="line">
              <a:avLst/>
            </a:prstGeom>
            <a:ln w="28575">
              <a:solidFill>
                <a:srgbClr val="40619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2804864" y="2356585"/>
            <a:ext cx="8191983" cy="654324"/>
            <a:chOff x="2311569" y="2561122"/>
            <a:chExt cx="8191983" cy="654324"/>
          </a:xfrm>
        </p:grpSpPr>
        <p:grpSp>
          <p:nvGrpSpPr>
            <p:cNvPr id="10" name="Group 9"/>
            <p:cNvGrpSpPr/>
            <p:nvPr/>
          </p:nvGrpSpPr>
          <p:grpSpPr>
            <a:xfrm>
              <a:off x="3113964" y="2611773"/>
              <a:ext cx="1310185" cy="586854"/>
              <a:chOff x="1364776" y="2620370"/>
              <a:chExt cx="1310185" cy="586854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56		</a:t>
                </a:r>
                <a:endParaRPr lang="am-ET" dirty="0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/>
            <p:cNvGrpSpPr/>
            <p:nvPr/>
          </p:nvGrpSpPr>
          <p:grpSpPr>
            <a:xfrm>
              <a:off x="4957550" y="2611773"/>
              <a:ext cx="1310185" cy="586854"/>
              <a:chOff x="1364776" y="2620370"/>
              <a:chExt cx="1310185" cy="586854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12	</a:t>
                </a:r>
                <a:endParaRPr lang="am-ET" dirty="0"/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>
              <a:off x="6801136" y="2603176"/>
              <a:ext cx="1310185" cy="586854"/>
              <a:chOff x="1364776" y="2620370"/>
              <a:chExt cx="1310185" cy="586854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70	</a:t>
                </a:r>
                <a:endParaRPr lang="am-ET" dirty="0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/>
            <p:cNvGrpSpPr/>
            <p:nvPr/>
          </p:nvGrpSpPr>
          <p:grpSpPr>
            <a:xfrm>
              <a:off x="8556581" y="2607410"/>
              <a:ext cx="1310185" cy="586854"/>
              <a:chOff x="1364776" y="2620370"/>
              <a:chExt cx="1310185" cy="586854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8	</a:t>
                </a:r>
                <a:endParaRPr lang="am-ET" dirty="0"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Straight Arrow Connector 22"/>
            <p:cNvCxnSpPr>
              <a:endCxn id="14" idx="1"/>
            </p:cNvCxnSpPr>
            <p:nvPr/>
          </p:nvCxnSpPr>
          <p:spPr>
            <a:xfrm>
              <a:off x="4258669" y="2905200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6102255" y="2911189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7922704" y="2915291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4" name="Group 33"/>
            <p:cNvGrpSpPr/>
            <p:nvPr/>
          </p:nvGrpSpPr>
          <p:grpSpPr>
            <a:xfrm>
              <a:off x="9682571" y="2921932"/>
              <a:ext cx="820981" cy="293514"/>
              <a:chOff x="9682571" y="2921932"/>
              <a:chExt cx="820981" cy="293514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>
                <a:off x="9682571" y="2921932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 rot="16200000">
                <a:off x="10229232" y="3013372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10137792" y="3110921"/>
                <a:ext cx="36576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>
                <a:off x="10183512" y="3162326"/>
                <a:ext cx="27432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>
                <a:off x="10229232" y="3215446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Arrow Connector 34"/>
            <p:cNvCxnSpPr/>
            <p:nvPr/>
          </p:nvCxnSpPr>
          <p:spPr>
            <a:xfrm>
              <a:off x="2473884" y="2921932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2311569" y="2561122"/>
              <a:ext cx="6142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40619D"/>
                  </a:solidFill>
                  <a:latin typeface="Adobe Heiti Std R" panose="020B0400000000000000" pitchFamily="34" charset="-128"/>
                  <a:ea typeface="Adobe Heiti Std R" panose="020B0400000000000000" pitchFamily="34" charset="-128"/>
                </a:rPr>
                <a:t>Head</a:t>
              </a:r>
              <a:endParaRPr lang="am-ET" sz="1400" dirty="0">
                <a:solidFill>
                  <a:srgbClr val="40619D"/>
                </a:solidFill>
                <a:ea typeface="Adobe Heiti Std R" panose="020B0400000000000000" pitchFamily="34" charset="-128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072868" y="3355555"/>
            <a:ext cx="1310185" cy="586854"/>
            <a:chOff x="1364776" y="2620370"/>
            <a:chExt cx="1310185" cy="586854"/>
          </a:xfrm>
        </p:grpSpPr>
        <p:sp>
          <p:nvSpPr>
            <p:cNvPr id="39" name="Rectangle 38"/>
            <p:cNvSpPr/>
            <p:nvPr/>
          </p:nvSpPr>
          <p:spPr>
            <a:xfrm>
              <a:off x="1364776" y="2620370"/>
              <a:ext cx="1310185" cy="58685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	</a:t>
              </a:r>
              <a:endParaRPr lang="am-ET" dirty="0"/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2292824" y="2630880"/>
              <a:ext cx="0" cy="548640"/>
            </a:xfrm>
            <a:prstGeom prst="line">
              <a:avLst/>
            </a:prstGeom>
            <a:ln w="28575">
              <a:solidFill>
                <a:srgbClr val="40619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826712" y="3313501"/>
            <a:ext cx="8191983" cy="654324"/>
            <a:chOff x="2311569" y="2561122"/>
            <a:chExt cx="8191983" cy="654324"/>
          </a:xfrm>
        </p:grpSpPr>
        <p:grpSp>
          <p:nvGrpSpPr>
            <p:cNvPr id="42" name="Group 41"/>
            <p:cNvGrpSpPr/>
            <p:nvPr/>
          </p:nvGrpSpPr>
          <p:grpSpPr>
            <a:xfrm>
              <a:off x="3113964" y="2611773"/>
              <a:ext cx="1310185" cy="586854"/>
              <a:chOff x="1364776" y="2620370"/>
              <a:chExt cx="1310185" cy="586854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56		</a:t>
                </a:r>
                <a:endParaRPr lang="am-ET" dirty="0"/>
              </a:p>
            </p:txBody>
          </p:sp>
          <p:cxnSp>
            <p:nvCxnSpPr>
              <p:cNvPr id="64" name="Straight Connector 63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/>
            <p:cNvGrpSpPr/>
            <p:nvPr/>
          </p:nvGrpSpPr>
          <p:grpSpPr>
            <a:xfrm>
              <a:off x="4957550" y="2611773"/>
              <a:ext cx="1310185" cy="586854"/>
              <a:chOff x="1364776" y="2620370"/>
              <a:chExt cx="1310185" cy="586854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12	</a:t>
                </a:r>
                <a:endParaRPr lang="am-ET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up 43"/>
            <p:cNvGrpSpPr/>
            <p:nvPr/>
          </p:nvGrpSpPr>
          <p:grpSpPr>
            <a:xfrm>
              <a:off x="6801136" y="2603176"/>
              <a:ext cx="1310185" cy="586854"/>
              <a:chOff x="1364776" y="2620370"/>
              <a:chExt cx="1310185" cy="586854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70	</a:t>
                </a:r>
                <a:endParaRPr lang="am-ET" dirty="0"/>
              </a:p>
            </p:txBody>
          </p:sp>
          <p:cxnSp>
            <p:nvCxnSpPr>
              <p:cNvPr id="60" name="Straight Connector 59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/>
            <p:cNvGrpSpPr/>
            <p:nvPr/>
          </p:nvGrpSpPr>
          <p:grpSpPr>
            <a:xfrm>
              <a:off x="8556581" y="2607410"/>
              <a:ext cx="1310185" cy="586854"/>
              <a:chOff x="1364776" y="2620370"/>
              <a:chExt cx="1310185" cy="586854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8	</a:t>
                </a:r>
                <a:endParaRPr lang="am-ET" dirty="0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Arrow Connector 45"/>
            <p:cNvCxnSpPr>
              <a:endCxn id="61" idx="1"/>
            </p:cNvCxnSpPr>
            <p:nvPr/>
          </p:nvCxnSpPr>
          <p:spPr>
            <a:xfrm>
              <a:off x="4258669" y="2905200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6102255" y="2911189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7922704" y="2915291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49" name="Group 48"/>
            <p:cNvGrpSpPr/>
            <p:nvPr/>
          </p:nvGrpSpPr>
          <p:grpSpPr>
            <a:xfrm>
              <a:off x="9682571" y="2921932"/>
              <a:ext cx="820981" cy="293514"/>
              <a:chOff x="9682571" y="2921932"/>
              <a:chExt cx="820981" cy="293514"/>
            </a:xfrm>
          </p:grpSpPr>
          <p:cxnSp>
            <p:nvCxnSpPr>
              <p:cNvPr id="52" name="Straight Arrow Connector 51"/>
              <p:cNvCxnSpPr/>
              <p:nvPr/>
            </p:nvCxnSpPr>
            <p:spPr>
              <a:xfrm>
                <a:off x="9682571" y="2921932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 rot="16200000">
                <a:off x="10229232" y="3013372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/>
              <p:nvPr/>
            </p:nvCxnSpPr>
            <p:spPr>
              <a:xfrm>
                <a:off x="10137792" y="3110921"/>
                <a:ext cx="36576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>
                <a:off x="10183512" y="3162326"/>
                <a:ext cx="27432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>
                <a:off x="10229232" y="3215446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0" name="Straight Arrow Connector 49"/>
            <p:cNvCxnSpPr/>
            <p:nvPr/>
          </p:nvCxnSpPr>
          <p:spPr>
            <a:xfrm>
              <a:off x="2473884" y="2921932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2311569" y="2561122"/>
              <a:ext cx="6142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40619D"/>
                  </a:solidFill>
                  <a:latin typeface="Adobe Heiti Std R" panose="020B0400000000000000" pitchFamily="34" charset="-128"/>
                  <a:ea typeface="Adobe Heiti Std R" panose="020B0400000000000000" pitchFamily="34" charset="-128"/>
                </a:rPr>
                <a:t>Head</a:t>
              </a:r>
              <a:endParaRPr lang="am-ET" sz="1400" dirty="0">
                <a:solidFill>
                  <a:srgbClr val="40619D"/>
                </a:solidFill>
                <a:ea typeface="Adobe Heiti Std R" panose="020B0400000000000000" pitchFamily="34" charset="-128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1072868" y="4356185"/>
            <a:ext cx="1310185" cy="586854"/>
            <a:chOff x="1364776" y="2620370"/>
            <a:chExt cx="1310185" cy="586854"/>
          </a:xfrm>
        </p:grpSpPr>
        <p:sp>
          <p:nvSpPr>
            <p:cNvPr id="66" name="Rectangle 65"/>
            <p:cNvSpPr/>
            <p:nvPr/>
          </p:nvSpPr>
          <p:spPr>
            <a:xfrm>
              <a:off x="1364776" y="2620370"/>
              <a:ext cx="1310185" cy="58685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	</a:t>
              </a:r>
              <a:endParaRPr lang="am-ET" dirty="0"/>
            </a:p>
          </p:txBody>
        </p:sp>
        <p:cxnSp>
          <p:nvCxnSpPr>
            <p:cNvPr id="67" name="Straight Connector 66"/>
            <p:cNvCxnSpPr/>
            <p:nvPr/>
          </p:nvCxnSpPr>
          <p:spPr>
            <a:xfrm>
              <a:off x="2292824" y="2630880"/>
              <a:ext cx="0" cy="548640"/>
            </a:xfrm>
            <a:prstGeom prst="line">
              <a:avLst/>
            </a:prstGeom>
            <a:ln w="28575">
              <a:solidFill>
                <a:srgbClr val="40619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2826712" y="4314131"/>
            <a:ext cx="8191983" cy="654324"/>
            <a:chOff x="2311569" y="2561122"/>
            <a:chExt cx="8191983" cy="654324"/>
          </a:xfrm>
        </p:grpSpPr>
        <p:grpSp>
          <p:nvGrpSpPr>
            <p:cNvPr id="69" name="Group 68"/>
            <p:cNvGrpSpPr/>
            <p:nvPr/>
          </p:nvGrpSpPr>
          <p:grpSpPr>
            <a:xfrm>
              <a:off x="3113964" y="2611773"/>
              <a:ext cx="1310185" cy="586854"/>
              <a:chOff x="1364776" y="2620370"/>
              <a:chExt cx="1310185" cy="586854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56		</a:t>
                </a:r>
                <a:endParaRPr lang="am-ET" dirty="0"/>
              </a:p>
            </p:txBody>
          </p:sp>
          <p:cxnSp>
            <p:nvCxnSpPr>
              <p:cNvPr id="91" name="Straight Connector 90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69"/>
            <p:cNvGrpSpPr/>
            <p:nvPr/>
          </p:nvGrpSpPr>
          <p:grpSpPr>
            <a:xfrm>
              <a:off x="4957550" y="2611773"/>
              <a:ext cx="1310185" cy="586854"/>
              <a:chOff x="1364776" y="2620370"/>
              <a:chExt cx="1310185" cy="586854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12	</a:t>
                </a:r>
                <a:endParaRPr lang="am-ET" dirty="0"/>
              </a:p>
            </p:txBody>
          </p:sp>
          <p:cxnSp>
            <p:nvCxnSpPr>
              <p:cNvPr id="89" name="Straight Connector 88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/>
            <p:cNvGrpSpPr/>
            <p:nvPr/>
          </p:nvGrpSpPr>
          <p:grpSpPr>
            <a:xfrm>
              <a:off x="6801136" y="2603176"/>
              <a:ext cx="1310185" cy="586854"/>
              <a:chOff x="1364776" y="2620370"/>
              <a:chExt cx="1310185" cy="586854"/>
            </a:xfrm>
          </p:grpSpPr>
          <p:sp>
            <p:nvSpPr>
              <p:cNvPr id="86" name="Rectangle 85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70	</a:t>
                </a:r>
                <a:endParaRPr lang="am-ET" dirty="0"/>
              </a:p>
            </p:txBody>
          </p:sp>
          <p:cxnSp>
            <p:nvCxnSpPr>
              <p:cNvPr id="87" name="Straight Connector 86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Group 71"/>
            <p:cNvGrpSpPr/>
            <p:nvPr/>
          </p:nvGrpSpPr>
          <p:grpSpPr>
            <a:xfrm>
              <a:off x="8556581" y="2607410"/>
              <a:ext cx="1310185" cy="586854"/>
              <a:chOff x="1364776" y="2620370"/>
              <a:chExt cx="1310185" cy="586854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8	</a:t>
                </a:r>
                <a:endParaRPr lang="am-ET" dirty="0"/>
              </a:p>
            </p:txBody>
          </p:sp>
          <p:cxnSp>
            <p:nvCxnSpPr>
              <p:cNvPr id="85" name="Straight Connector 84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traight Arrow Connector 72"/>
            <p:cNvCxnSpPr>
              <a:endCxn id="88" idx="1"/>
            </p:cNvCxnSpPr>
            <p:nvPr/>
          </p:nvCxnSpPr>
          <p:spPr>
            <a:xfrm>
              <a:off x="4258669" y="2905200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6102255" y="2911189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7922704" y="2915291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6" name="Group 75"/>
            <p:cNvGrpSpPr/>
            <p:nvPr/>
          </p:nvGrpSpPr>
          <p:grpSpPr>
            <a:xfrm>
              <a:off x="9682571" y="2921932"/>
              <a:ext cx="820981" cy="293514"/>
              <a:chOff x="9682571" y="2921932"/>
              <a:chExt cx="820981" cy="293514"/>
            </a:xfrm>
          </p:grpSpPr>
          <p:cxnSp>
            <p:nvCxnSpPr>
              <p:cNvPr id="79" name="Straight Arrow Connector 78"/>
              <p:cNvCxnSpPr/>
              <p:nvPr/>
            </p:nvCxnSpPr>
            <p:spPr>
              <a:xfrm>
                <a:off x="9682571" y="2921932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/>
              <p:cNvCxnSpPr/>
              <p:nvPr/>
            </p:nvCxnSpPr>
            <p:spPr>
              <a:xfrm rot="16200000">
                <a:off x="10229232" y="3013372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/>
              <p:cNvCxnSpPr/>
              <p:nvPr/>
            </p:nvCxnSpPr>
            <p:spPr>
              <a:xfrm>
                <a:off x="10137792" y="3110921"/>
                <a:ext cx="36576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/>
              <p:cNvCxnSpPr/>
              <p:nvPr/>
            </p:nvCxnSpPr>
            <p:spPr>
              <a:xfrm>
                <a:off x="10183512" y="3162326"/>
                <a:ext cx="27432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/>
              <p:cNvCxnSpPr/>
              <p:nvPr/>
            </p:nvCxnSpPr>
            <p:spPr>
              <a:xfrm>
                <a:off x="10229232" y="3215446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77" name="Straight Arrow Connector 76"/>
            <p:cNvCxnSpPr/>
            <p:nvPr/>
          </p:nvCxnSpPr>
          <p:spPr>
            <a:xfrm>
              <a:off x="2473884" y="2921932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2311569" y="2561122"/>
              <a:ext cx="6142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40619D"/>
                  </a:solidFill>
                  <a:latin typeface="Adobe Heiti Std R" panose="020B0400000000000000" pitchFamily="34" charset="-128"/>
                  <a:ea typeface="Adobe Heiti Std R" panose="020B0400000000000000" pitchFamily="34" charset="-128"/>
                </a:rPr>
                <a:t>Head</a:t>
              </a:r>
              <a:endParaRPr lang="am-ET" sz="1400" dirty="0">
                <a:solidFill>
                  <a:srgbClr val="40619D"/>
                </a:solidFill>
                <a:ea typeface="Adobe Heiti Std R" panose="020B0400000000000000" pitchFamily="34" charset="-128"/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1072868" y="5196475"/>
            <a:ext cx="1310185" cy="586854"/>
            <a:chOff x="1364776" y="2620370"/>
            <a:chExt cx="1310185" cy="586854"/>
          </a:xfrm>
        </p:grpSpPr>
        <p:sp>
          <p:nvSpPr>
            <p:cNvPr id="93" name="Rectangle 92"/>
            <p:cNvSpPr/>
            <p:nvPr/>
          </p:nvSpPr>
          <p:spPr>
            <a:xfrm>
              <a:off x="1364776" y="2620370"/>
              <a:ext cx="1310185" cy="58685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	</a:t>
              </a:r>
              <a:endParaRPr lang="am-ET" dirty="0"/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2292824" y="2630880"/>
              <a:ext cx="0" cy="548640"/>
            </a:xfrm>
            <a:prstGeom prst="line">
              <a:avLst/>
            </a:prstGeom>
            <a:ln w="28575">
              <a:solidFill>
                <a:srgbClr val="40619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3629107" y="5196475"/>
            <a:ext cx="7389588" cy="612270"/>
            <a:chOff x="3113964" y="2603176"/>
            <a:chExt cx="7389588" cy="612270"/>
          </a:xfrm>
        </p:grpSpPr>
        <p:grpSp>
          <p:nvGrpSpPr>
            <p:cNvPr id="96" name="Group 95"/>
            <p:cNvGrpSpPr/>
            <p:nvPr/>
          </p:nvGrpSpPr>
          <p:grpSpPr>
            <a:xfrm>
              <a:off x="3113964" y="2611773"/>
              <a:ext cx="1310185" cy="586854"/>
              <a:chOff x="1364776" y="2620370"/>
              <a:chExt cx="1310185" cy="586854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56		</a:t>
                </a:r>
                <a:endParaRPr lang="am-ET" dirty="0"/>
              </a:p>
            </p:txBody>
          </p:sp>
          <p:cxnSp>
            <p:nvCxnSpPr>
              <p:cNvPr id="118" name="Straight Connector 117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96"/>
            <p:cNvGrpSpPr/>
            <p:nvPr/>
          </p:nvGrpSpPr>
          <p:grpSpPr>
            <a:xfrm>
              <a:off x="4957550" y="2611773"/>
              <a:ext cx="1310185" cy="586854"/>
              <a:chOff x="1364776" y="2620370"/>
              <a:chExt cx="1310185" cy="586854"/>
            </a:xfrm>
          </p:grpSpPr>
          <p:sp>
            <p:nvSpPr>
              <p:cNvPr id="115" name="Rectangle 114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12	</a:t>
                </a:r>
                <a:endParaRPr lang="am-ET" dirty="0"/>
              </a:p>
            </p:txBody>
          </p:sp>
          <p:cxnSp>
            <p:nvCxnSpPr>
              <p:cNvPr id="116" name="Straight Connector 115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oup 97"/>
            <p:cNvGrpSpPr/>
            <p:nvPr/>
          </p:nvGrpSpPr>
          <p:grpSpPr>
            <a:xfrm>
              <a:off x="6801136" y="2603176"/>
              <a:ext cx="1310185" cy="586854"/>
              <a:chOff x="1364776" y="2620370"/>
              <a:chExt cx="1310185" cy="586854"/>
            </a:xfrm>
          </p:grpSpPr>
          <p:sp>
            <p:nvSpPr>
              <p:cNvPr id="113" name="Rectangle 112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70	</a:t>
                </a:r>
                <a:endParaRPr lang="am-ET" dirty="0"/>
              </a:p>
            </p:txBody>
          </p:sp>
          <p:cxnSp>
            <p:nvCxnSpPr>
              <p:cNvPr id="114" name="Straight Connector 113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oup 98"/>
            <p:cNvGrpSpPr/>
            <p:nvPr/>
          </p:nvGrpSpPr>
          <p:grpSpPr>
            <a:xfrm>
              <a:off x="8556581" y="2607410"/>
              <a:ext cx="1310185" cy="586854"/>
              <a:chOff x="1364776" y="2620370"/>
              <a:chExt cx="1310185" cy="586854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8	</a:t>
                </a:r>
                <a:endParaRPr lang="am-ET" dirty="0"/>
              </a:p>
            </p:txBody>
          </p:sp>
          <p:cxnSp>
            <p:nvCxnSpPr>
              <p:cNvPr id="112" name="Straight Connector 111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0" name="Straight Arrow Connector 99"/>
            <p:cNvCxnSpPr>
              <a:endCxn id="115" idx="1"/>
            </p:cNvCxnSpPr>
            <p:nvPr/>
          </p:nvCxnSpPr>
          <p:spPr>
            <a:xfrm>
              <a:off x="4258669" y="2905200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6102255" y="2911189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7922704" y="2915291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03" name="Group 102"/>
            <p:cNvGrpSpPr/>
            <p:nvPr/>
          </p:nvGrpSpPr>
          <p:grpSpPr>
            <a:xfrm>
              <a:off x="9682571" y="2921932"/>
              <a:ext cx="820981" cy="293514"/>
              <a:chOff x="9682571" y="2921932"/>
              <a:chExt cx="820981" cy="293514"/>
            </a:xfrm>
          </p:grpSpPr>
          <p:cxnSp>
            <p:nvCxnSpPr>
              <p:cNvPr id="106" name="Straight Arrow Connector 105"/>
              <p:cNvCxnSpPr/>
              <p:nvPr/>
            </p:nvCxnSpPr>
            <p:spPr>
              <a:xfrm>
                <a:off x="9682571" y="2921932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Straight Arrow Connector 106"/>
              <p:cNvCxnSpPr/>
              <p:nvPr/>
            </p:nvCxnSpPr>
            <p:spPr>
              <a:xfrm rot="16200000">
                <a:off x="10229232" y="3013372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" name="Straight Arrow Connector 107"/>
              <p:cNvCxnSpPr/>
              <p:nvPr/>
            </p:nvCxnSpPr>
            <p:spPr>
              <a:xfrm>
                <a:off x="10137792" y="3110921"/>
                <a:ext cx="36576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9" name="Straight Arrow Connector 108"/>
              <p:cNvCxnSpPr/>
              <p:nvPr/>
            </p:nvCxnSpPr>
            <p:spPr>
              <a:xfrm>
                <a:off x="10183512" y="3162326"/>
                <a:ext cx="27432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0" name="Straight Arrow Connector 109"/>
              <p:cNvCxnSpPr/>
              <p:nvPr/>
            </p:nvCxnSpPr>
            <p:spPr>
              <a:xfrm>
                <a:off x="10229232" y="3215446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19" name="Straight Arrow Connector 118"/>
          <p:cNvCxnSpPr/>
          <p:nvPr/>
        </p:nvCxnSpPr>
        <p:spPr>
          <a:xfrm>
            <a:off x="2235659" y="4809562"/>
            <a:ext cx="1371600" cy="0"/>
          </a:xfrm>
          <a:prstGeom prst="straightConnector1">
            <a:avLst/>
          </a:prstGeom>
          <a:ln w="19050">
            <a:solidFill>
              <a:srgbClr val="40619D"/>
            </a:solidFill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>
            <a:off x="2257507" y="5486351"/>
            <a:ext cx="1371600" cy="0"/>
          </a:xfrm>
          <a:prstGeom prst="straightConnector1">
            <a:avLst/>
          </a:prstGeom>
          <a:ln w="19050">
            <a:solidFill>
              <a:srgbClr val="40619D"/>
            </a:solidFill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320472" y="5263490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40619D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Head</a:t>
            </a:r>
            <a:endParaRPr lang="am-ET" sz="1400" dirty="0">
              <a:solidFill>
                <a:srgbClr val="40619D"/>
              </a:solidFill>
              <a:ea typeface="Adobe Heiti Std R" panose="020B0400000000000000" pitchFamily="34" charset="-128"/>
            </a:endParaRPr>
          </a:p>
        </p:txBody>
      </p:sp>
      <p:cxnSp>
        <p:nvCxnSpPr>
          <p:cNvPr id="122" name="Straight Arrow Connector 121"/>
          <p:cNvCxnSpPr/>
          <p:nvPr/>
        </p:nvCxnSpPr>
        <p:spPr>
          <a:xfrm>
            <a:off x="410940" y="5571267"/>
            <a:ext cx="640080" cy="0"/>
          </a:xfrm>
          <a:prstGeom prst="straightConnector1">
            <a:avLst/>
          </a:prstGeom>
          <a:ln w="19050">
            <a:solidFill>
              <a:srgbClr val="40619D"/>
            </a:solidFill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69437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Traversing the </a:t>
            </a:r>
            <a:r>
              <a:rPr lang="en-US" dirty="0" smtClean="0"/>
              <a:t>linked list</a:t>
            </a:r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74032" y="2818220"/>
            <a:ext cx="340092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m-ET" dirty="0"/>
              <a:t>TRAVERSE-LIST(Node head)</a:t>
            </a:r>
          </a:p>
          <a:p>
            <a:pPr>
              <a:lnSpc>
                <a:spcPct val="150000"/>
              </a:lnSpc>
            </a:pPr>
            <a:r>
              <a:rPr lang="am-ET" dirty="0"/>
              <a:t>1 cur ← head</a:t>
            </a:r>
          </a:p>
          <a:p>
            <a:pPr>
              <a:lnSpc>
                <a:spcPct val="150000"/>
              </a:lnSpc>
            </a:pPr>
            <a:r>
              <a:rPr lang="am-ET" dirty="0"/>
              <a:t>2 while cur != Null</a:t>
            </a:r>
          </a:p>
          <a:p>
            <a:pPr>
              <a:lnSpc>
                <a:spcPct val="150000"/>
              </a:lnSpc>
            </a:pPr>
            <a:r>
              <a:rPr lang="am-ET" dirty="0"/>
              <a:t>3 	do Disp cur.data</a:t>
            </a:r>
          </a:p>
          <a:p>
            <a:pPr>
              <a:lnSpc>
                <a:spcPct val="150000"/>
              </a:lnSpc>
            </a:pPr>
            <a:r>
              <a:rPr lang="am-ET" dirty="0"/>
              <a:t>4	   </a:t>
            </a:r>
            <a:r>
              <a:rPr lang="en-US" dirty="0" smtClean="0"/>
              <a:t>  </a:t>
            </a:r>
            <a:r>
              <a:rPr lang="am-ET" dirty="0" smtClean="0"/>
              <a:t>cur </a:t>
            </a:r>
            <a:r>
              <a:rPr lang="am-ET" dirty="0"/>
              <a:t>← cur.next</a:t>
            </a:r>
          </a:p>
        </p:txBody>
      </p:sp>
      <p:sp>
        <p:nvSpPr>
          <p:cNvPr id="7" name="Rectangle 6"/>
          <p:cNvSpPr/>
          <p:nvPr/>
        </p:nvSpPr>
        <p:spPr>
          <a:xfrm>
            <a:off x="5514808" y="2818220"/>
            <a:ext cx="6096000" cy="29495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am-ET" dirty="0"/>
              <a:t>void TRAVERSE_LIST(struct Node *head) {</a:t>
            </a:r>
          </a:p>
          <a:p>
            <a:pPr>
              <a:lnSpc>
                <a:spcPct val="150000"/>
              </a:lnSpc>
            </a:pPr>
            <a:r>
              <a:rPr lang="am-ET" dirty="0"/>
              <a:t>	Node *list = head;</a:t>
            </a:r>
          </a:p>
          <a:p>
            <a:pPr>
              <a:lnSpc>
                <a:spcPct val="150000"/>
              </a:lnSpc>
            </a:pPr>
            <a:r>
              <a:rPr lang="am-ET" dirty="0"/>
              <a:t>	while(list) {</a:t>
            </a:r>
          </a:p>
          <a:p>
            <a:pPr>
              <a:lnSpc>
                <a:spcPct val="150000"/>
              </a:lnSpc>
            </a:pPr>
            <a:r>
              <a:rPr lang="am-ET" dirty="0"/>
              <a:t>		cout &lt;&lt; list-&gt;data &lt;&lt; " ";</a:t>
            </a:r>
          </a:p>
          <a:p>
            <a:pPr>
              <a:lnSpc>
                <a:spcPct val="150000"/>
              </a:lnSpc>
            </a:pPr>
            <a:r>
              <a:rPr lang="am-ET" dirty="0"/>
              <a:t>		list = list-&gt;next;</a:t>
            </a:r>
          </a:p>
          <a:p>
            <a:pPr>
              <a:lnSpc>
                <a:spcPct val="150000"/>
              </a:lnSpc>
            </a:pPr>
            <a:r>
              <a:rPr lang="am-ET" dirty="0"/>
              <a:t>	}</a:t>
            </a:r>
          </a:p>
          <a:p>
            <a:pPr>
              <a:lnSpc>
                <a:spcPct val="150000"/>
              </a:lnSpc>
            </a:pPr>
            <a:r>
              <a:rPr lang="am-ET" dirty="0"/>
              <a:t>}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5032355" y="3030583"/>
            <a:ext cx="1180" cy="310379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1695804" y="2030202"/>
            <a:ext cx="7389588" cy="612270"/>
            <a:chOff x="3113964" y="2603176"/>
            <a:chExt cx="7389588" cy="612270"/>
          </a:xfrm>
        </p:grpSpPr>
        <p:grpSp>
          <p:nvGrpSpPr>
            <p:cNvPr id="10" name="Group 9"/>
            <p:cNvGrpSpPr/>
            <p:nvPr/>
          </p:nvGrpSpPr>
          <p:grpSpPr>
            <a:xfrm>
              <a:off x="3113964" y="2611773"/>
              <a:ext cx="1310185" cy="586854"/>
              <a:chOff x="1364776" y="2620370"/>
              <a:chExt cx="1310185" cy="586854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56		</a:t>
                </a:r>
                <a:endParaRPr lang="am-ET" dirty="0"/>
              </a:p>
            </p:txBody>
          </p:sp>
          <p:cxnSp>
            <p:nvCxnSpPr>
              <p:cNvPr id="30" name="Straight Connector 29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>
              <a:off x="4957550" y="2611773"/>
              <a:ext cx="1310185" cy="586854"/>
              <a:chOff x="1364776" y="2620370"/>
              <a:chExt cx="1310185" cy="586854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12	</a:t>
                </a:r>
                <a:endParaRPr lang="am-ET" dirty="0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/>
            <p:cNvGrpSpPr/>
            <p:nvPr/>
          </p:nvGrpSpPr>
          <p:grpSpPr>
            <a:xfrm>
              <a:off x="6801136" y="2603176"/>
              <a:ext cx="1310185" cy="586854"/>
              <a:chOff x="1364776" y="2620370"/>
              <a:chExt cx="1310185" cy="586854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70	</a:t>
                </a:r>
                <a:endParaRPr lang="am-ET" dirty="0"/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/>
            <p:cNvGrpSpPr/>
            <p:nvPr/>
          </p:nvGrpSpPr>
          <p:grpSpPr>
            <a:xfrm>
              <a:off x="8556581" y="2607410"/>
              <a:ext cx="1310185" cy="586854"/>
              <a:chOff x="1364776" y="2620370"/>
              <a:chExt cx="1310185" cy="586854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8	</a:t>
                </a:r>
                <a:endParaRPr lang="am-ET" dirty="0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Arrow Connector 13"/>
            <p:cNvCxnSpPr>
              <a:endCxn id="27" idx="1"/>
            </p:cNvCxnSpPr>
            <p:nvPr/>
          </p:nvCxnSpPr>
          <p:spPr>
            <a:xfrm>
              <a:off x="4258669" y="2905200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6102255" y="2911189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7922704" y="2915291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7" name="Group 16"/>
            <p:cNvGrpSpPr/>
            <p:nvPr/>
          </p:nvGrpSpPr>
          <p:grpSpPr>
            <a:xfrm>
              <a:off x="9682571" y="2921932"/>
              <a:ext cx="820981" cy="293514"/>
              <a:chOff x="9682571" y="2921932"/>
              <a:chExt cx="820981" cy="293514"/>
            </a:xfrm>
          </p:grpSpPr>
          <p:cxnSp>
            <p:nvCxnSpPr>
              <p:cNvPr id="18" name="Straight Arrow Connector 17"/>
              <p:cNvCxnSpPr/>
              <p:nvPr/>
            </p:nvCxnSpPr>
            <p:spPr>
              <a:xfrm>
                <a:off x="9682571" y="2921932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rot="16200000">
                <a:off x="10229232" y="3013372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>
                <a:off x="10137792" y="3110921"/>
                <a:ext cx="36576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>
                <a:off x="10183512" y="3162326"/>
                <a:ext cx="27432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>
                <a:off x="10229232" y="3215446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85694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am-E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List ADT </a:t>
            </a:r>
            <a:endParaRPr lang="en-US" dirty="0" smtClean="0"/>
          </a:p>
          <a:p>
            <a:r>
              <a:rPr lang="en-US" dirty="0" smtClean="0"/>
              <a:t>Array implementation of List ADT, </a:t>
            </a:r>
          </a:p>
          <a:p>
            <a:pPr lvl="1"/>
            <a:r>
              <a:rPr lang="en-US" dirty="0" smtClean="0"/>
              <a:t>Operations </a:t>
            </a:r>
          </a:p>
          <a:p>
            <a:pPr lvl="1"/>
            <a:r>
              <a:rPr lang="en-US" dirty="0" smtClean="0"/>
              <a:t>Time and space complexity of  array implementation </a:t>
            </a:r>
          </a:p>
          <a:p>
            <a:r>
              <a:rPr lang="en-US" dirty="0" smtClean="0"/>
              <a:t>Linked </a:t>
            </a:r>
            <a:r>
              <a:rPr lang="en-US" dirty="0"/>
              <a:t>list:- </a:t>
            </a:r>
            <a:endParaRPr lang="en-US" dirty="0" smtClean="0"/>
          </a:p>
          <a:p>
            <a:pPr lvl="1"/>
            <a:r>
              <a:rPr lang="en-US" dirty="0" smtClean="0"/>
              <a:t>Singly </a:t>
            </a:r>
            <a:r>
              <a:rPr lang="en-US" dirty="0"/>
              <a:t>linked lists, </a:t>
            </a:r>
            <a:endParaRPr lang="en-US" dirty="0" smtClean="0"/>
          </a:p>
          <a:p>
            <a:pPr lvl="1"/>
            <a:r>
              <a:rPr lang="en-US" dirty="0" smtClean="0"/>
              <a:t>doubly </a:t>
            </a:r>
            <a:r>
              <a:rPr lang="en-US" dirty="0"/>
              <a:t>linked lists, </a:t>
            </a:r>
            <a:endParaRPr lang="en-US" dirty="0" smtClean="0"/>
          </a:p>
          <a:p>
            <a:pPr lvl="1"/>
            <a:r>
              <a:rPr lang="en-US" dirty="0" smtClean="0"/>
              <a:t>circular </a:t>
            </a:r>
            <a:r>
              <a:rPr lang="en-US" dirty="0"/>
              <a:t>(singly and doubly) linked lists, </a:t>
            </a:r>
            <a:endParaRPr lang="en-US" dirty="0" smtClean="0"/>
          </a:p>
          <a:p>
            <a:r>
              <a:rPr lang="en-US" dirty="0" smtClean="0"/>
              <a:t>Operations </a:t>
            </a:r>
            <a:r>
              <a:rPr lang="en-US" dirty="0"/>
              <a:t>on linked lists: </a:t>
            </a:r>
            <a:endParaRPr lang="en-US" dirty="0" smtClean="0"/>
          </a:p>
          <a:p>
            <a:pPr lvl="1"/>
            <a:r>
              <a:rPr lang="en-US" dirty="0" smtClean="0"/>
              <a:t>creation</a:t>
            </a:r>
            <a:r>
              <a:rPr lang="en-US" dirty="0"/>
              <a:t>, insertion, deletion, update, </a:t>
            </a:r>
            <a:r>
              <a:rPr lang="en-US" dirty="0" smtClean="0"/>
              <a:t>search</a:t>
            </a:r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33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algorithm vs </a:t>
            </a:r>
            <a:r>
              <a:rPr lang="en-US" dirty="0" err="1" smtClean="0"/>
              <a:t>c++</a:t>
            </a:r>
            <a:r>
              <a:rPr lang="en-US" dirty="0" smtClean="0"/>
              <a:t> implementation </a:t>
            </a:r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56265" y="1927510"/>
            <a:ext cx="453957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m-ET" dirty="0" smtClean="0"/>
              <a:t>Insert</a:t>
            </a:r>
            <a:r>
              <a:rPr lang="en-US" dirty="0" err="1" smtClean="0"/>
              <a:t>AtEnd</a:t>
            </a:r>
            <a:r>
              <a:rPr lang="am-ET" dirty="0" smtClean="0"/>
              <a:t>(Node </a:t>
            </a:r>
            <a:r>
              <a:rPr lang="am-ET" dirty="0"/>
              <a:t>head, x)</a:t>
            </a:r>
          </a:p>
          <a:p>
            <a:pPr>
              <a:lnSpc>
                <a:spcPct val="150000"/>
              </a:lnSpc>
            </a:pPr>
            <a:r>
              <a:rPr lang="am-ET" dirty="0"/>
              <a:t>1. </a:t>
            </a:r>
            <a:r>
              <a:rPr lang="en-US" dirty="0" smtClean="0"/>
              <a:t>Create</a:t>
            </a:r>
            <a:r>
              <a:rPr lang="am-ET" dirty="0" smtClean="0"/>
              <a:t> newNode</a:t>
            </a:r>
            <a:endParaRPr lang="am-ET" dirty="0"/>
          </a:p>
          <a:p>
            <a:pPr>
              <a:lnSpc>
                <a:spcPct val="150000"/>
              </a:lnSpc>
            </a:pPr>
            <a:r>
              <a:rPr lang="am-ET" dirty="0"/>
              <a:t>2. newNode.data &lt;- x</a:t>
            </a:r>
          </a:p>
          <a:p>
            <a:pPr>
              <a:lnSpc>
                <a:spcPct val="150000"/>
              </a:lnSpc>
            </a:pPr>
            <a:r>
              <a:rPr lang="am-ET" dirty="0"/>
              <a:t>3. </a:t>
            </a:r>
            <a:r>
              <a:rPr lang="en-US" dirty="0"/>
              <a:t>c</a:t>
            </a:r>
            <a:r>
              <a:rPr lang="en-US" dirty="0" smtClean="0"/>
              <a:t>ur </a:t>
            </a:r>
            <a:r>
              <a:rPr lang="am-ET" dirty="0" smtClean="0"/>
              <a:t>&lt;- hea</a:t>
            </a:r>
            <a:r>
              <a:rPr lang="en-US" dirty="0" smtClean="0"/>
              <a:t>d</a:t>
            </a:r>
            <a:endParaRPr lang="am-ET" dirty="0"/>
          </a:p>
          <a:p>
            <a:pPr>
              <a:lnSpc>
                <a:spcPct val="150000"/>
              </a:lnSpc>
            </a:pPr>
            <a:r>
              <a:rPr lang="am-ET" dirty="0"/>
              <a:t>4. while cur != Null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5.     </a:t>
            </a:r>
            <a:r>
              <a:rPr lang="am-ET" dirty="0" smtClean="0"/>
              <a:t>do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6.         if </a:t>
            </a:r>
            <a:r>
              <a:rPr lang="am-ET" dirty="0"/>
              <a:t>cur.next </a:t>
            </a:r>
            <a:r>
              <a:rPr lang="en-US" dirty="0" smtClean="0"/>
              <a:t>= Null</a:t>
            </a:r>
            <a:endParaRPr lang="am-ET" dirty="0"/>
          </a:p>
          <a:p>
            <a:pPr>
              <a:lnSpc>
                <a:spcPct val="150000"/>
              </a:lnSpc>
            </a:pPr>
            <a:r>
              <a:rPr lang="en-US" dirty="0" smtClean="0"/>
              <a:t>7.              </a:t>
            </a:r>
            <a:r>
              <a:rPr lang="am-ET" dirty="0" smtClean="0"/>
              <a:t>cur.next </a:t>
            </a:r>
            <a:r>
              <a:rPr lang="am-ET" dirty="0"/>
              <a:t>&lt;- newNode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8.              return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9.         </a:t>
            </a:r>
            <a:r>
              <a:rPr lang="am-ET" dirty="0" smtClean="0"/>
              <a:t>cur </a:t>
            </a:r>
            <a:r>
              <a:rPr lang="am-ET" dirty="0"/>
              <a:t>← </a:t>
            </a:r>
            <a:r>
              <a:rPr lang="am-ET" dirty="0" smtClean="0"/>
              <a:t>cur.next</a:t>
            </a:r>
            <a:endParaRPr lang="en-US" dirty="0" smtClean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441429" y="2076459"/>
            <a:ext cx="0" cy="405791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0912" y="2368483"/>
            <a:ext cx="5092881" cy="3819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32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operations – insertion at the end of the list</a:t>
            </a:r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21</a:t>
            </a:fld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927928" y="2356585"/>
            <a:ext cx="8191983" cy="654324"/>
            <a:chOff x="2311569" y="2561122"/>
            <a:chExt cx="8191983" cy="654324"/>
          </a:xfrm>
        </p:grpSpPr>
        <p:grpSp>
          <p:nvGrpSpPr>
            <p:cNvPr id="10" name="Group 9"/>
            <p:cNvGrpSpPr/>
            <p:nvPr/>
          </p:nvGrpSpPr>
          <p:grpSpPr>
            <a:xfrm>
              <a:off x="3113964" y="2611773"/>
              <a:ext cx="1310185" cy="586854"/>
              <a:chOff x="1364776" y="2620370"/>
              <a:chExt cx="1310185" cy="586854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56		</a:t>
                </a:r>
                <a:endParaRPr lang="am-ET" dirty="0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/>
            <p:cNvGrpSpPr/>
            <p:nvPr/>
          </p:nvGrpSpPr>
          <p:grpSpPr>
            <a:xfrm>
              <a:off x="4957550" y="2611773"/>
              <a:ext cx="1310185" cy="586854"/>
              <a:chOff x="1364776" y="2620370"/>
              <a:chExt cx="1310185" cy="586854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12	</a:t>
                </a:r>
                <a:endParaRPr lang="am-ET" dirty="0"/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>
              <a:off x="6801136" y="2603176"/>
              <a:ext cx="1310185" cy="586854"/>
              <a:chOff x="1364776" y="2620370"/>
              <a:chExt cx="1310185" cy="586854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70	</a:t>
                </a:r>
                <a:endParaRPr lang="am-ET" dirty="0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/>
            <p:cNvGrpSpPr/>
            <p:nvPr/>
          </p:nvGrpSpPr>
          <p:grpSpPr>
            <a:xfrm>
              <a:off x="8556581" y="2607410"/>
              <a:ext cx="1310185" cy="586854"/>
              <a:chOff x="1364776" y="2620370"/>
              <a:chExt cx="1310185" cy="586854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8	</a:t>
                </a:r>
                <a:endParaRPr lang="am-ET" dirty="0"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Straight Arrow Connector 22"/>
            <p:cNvCxnSpPr>
              <a:endCxn id="14" idx="1"/>
            </p:cNvCxnSpPr>
            <p:nvPr/>
          </p:nvCxnSpPr>
          <p:spPr>
            <a:xfrm>
              <a:off x="4258669" y="2905200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6102255" y="2911189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7922704" y="2915291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4" name="Group 33"/>
            <p:cNvGrpSpPr/>
            <p:nvPr/>
          </p:nvGrpSpPr>
          <p:grpSpPr>
            <a:xfrm>
              <a:off x="9682571" y="2921932"/>
              <a:ext cx="820981" cy="293514"/>
              <a:chOff x="9682571" y="2921932"/>
              <a:chExt cx="820981" cy="293514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>
                <a:off x="9682571" y="2921932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 rot="16200000">
                <a:off x="10229232" y="3013372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10137792" y="3110921"/>
                <a:ext cx="36576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>
                <a:off x="10183512" y="3162326"/>
                <a:ext cx="27432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>
                <a:off x="10229232" y="3215446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Arrow Connector 34"/>
            <p:cNvCxnSpPr/>
            <p:nvPr/>
          </p:nvCxnSpPr>
          <p:spPr>
            <a:xfrm>
              <a:off x="2473884" y="2921932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2311569" y="2561122"/>
              <a:ext cx="6142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40619D"/>
                  </a:solidFill>
                  <a:latin typeface="Adobe Heiti Std R" panose="020B0400000000000000" pitchFamily="34" charset="-128"/>
                  <a:ea typeface="Adobe Heiti Std R" panose="020B0400000000000000" pitchFamily="34" charset="-128"/>
                </a:rPr>
                <a:t>Head</a:t>
              </a:r>
              <a:endParaRPr lang="am-ET" sz="1400" dirty="0">
                <a:solidFill>
                  <a:srgbClr val="40619D"/>
                </a:solidFill>
                <a:ea typeface="Adobe Heiti Std R" panose="020B0400000000000000" pitchFamily="34" charset="-128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949776" y="3313501"/>
            <a:ext cx="8191983" cy="654324"/>
            <a:chOff x="2311569" y="2561122"/>
            <a:chExt cx="8191983" cy="654324"/>
          </a:xfrm>
        </p:grpSpPr>
        <p:grpSp>
          <p:nvGrpSpPr>
            <p:cNvPr id="42" name="Group 41"/>
            <p:cNvGrpSpPr/>
            <p:nvPr/>
          </p:nvGrpSpPr>
          <p:grpSpPr>
            <a:xfrm>
              <a:off x="3113964" y="2611773"/>
              <a:ext cx="1310185" cy="586854"/>
              <a:chOff x="1364776" y="2620370"/>
              <a:chExt cx="1310185" cy="586854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56		</a:t>
                </a:r>
                <a:endParaRPr lang="am-ET" dirty="0"/>
              </a:p>
            </p:txBody>
          </p:sp>
          <p:cxnSp>
            <p:nvCxnSpPr>
              <p:cNvPr id="64" name="Straight Connector 63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/>
            <p:cNvGrpSpPr/>
            <p:nvPr/>
          </p:nvGrpSpPr>
          <p:grpSpPr>
            <a:xfrm>
              <a:off x="4957550" y="2611773"/>
              <a:ext cx="1310185" cy="586854"/>
              <a:chOff x="1364776" y="2620370"/>
              <a:chExt cx="1310185" cy="586854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12	</a:t>
                </a:r>
                <a:endParaRPr lang="am-ET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up 43"/>
            <p:cNvGrpSpPr/>
            <p:nvPr/>
          </p:nvGrpSpPr>
          <p:grpSpPr>
            <a:xfrm>
              <a:off x="6801136" y="2603176"/>
              <a:ext cx="1310185" cy="586854"/>
              <a:chOff x="1364776" y="2620370"/>
              <a:chExt cx="1310185" cy="586854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70	</a:t>
                </a:r>
                <a:endParaRPr lang="am-ET" dirty="0"/>
              </a:p>
            </p:txBody>
          </p:sp>
          <p:cxnSp>
            <p:nvCxnSpPr>
              <p:cNvPr id="60" name="Straight Connector 59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/>
            <p:cNvGrpSpPr/>
            <p:nvPr/>
          </p:nvGrpSpPr>
          <p:grpSpPr>
            <a:xfrm>
              <a:off x="8556581" y="2607410"/>
              <a:ext cx="1310185" cy="586854"/>
              <a:chOff x="1364776" y="2620370"/>
              <a:chExt cx="1310185" cy="586854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8	</a:t>
                </a:r>
                <a:endParaRPr lang="am-ET" dirty="0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Arrow Connector 45"/>
            <p:cNvCxnSpPr>
              <a:endCxn id="61" idx="1"/>
            </p:cNvCxnSpPr>
            <p:nvPr/>
          </p:nvCxnSpPr>
          <p:spPr>
            <a:xfrm>
              <a:off x="4258669" y="2905200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6102255" y="2911189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7922704" y="2915291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49" name="Group 48"/>
            <p:cNvGrpSpPr/>
            <p:nvPr/>
          </p:nvGrpSpPr>
          <p:grpSpPr>
            <a:xfrm>
              <a:off x="9682571" y="2921932"/>
              <a:ext cx="820981" cy="293514"/>
              <a:chOff x="9682571" y="2921932"/>
              <a:chExt cx="820981" cy="293514"/>
            </a:xfrm>
          </p:grpSpPr>
          <p:cxnSp>
            <p:nvCxnSpPr>
              <p:cNvPr id="52" name="Straight Arrow Connector 51"/>
              <p:cNvCxnSpPr/>
              <p:nvPr/>
            </p:nvCxnSpPr>
            <p:spPr>
              <a:xfrm>
                <a:off x="9682571" y="2921932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 rot="16200000">
                <a:off x="10229232" y="3013372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/>
              <p:nvPr/>
            </p:nvCxnSpPr>
            <p:spPr>
              <a:xfrm>
                <a:off x="10137792" y="3110921"/>
                <a:ext cx="36576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>
                <a:off x="10183512" y="3162326"/>
                <a:ext cx="27432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>
                <a:off x="10229232" y="3215446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0" name="Straight Arrow Connector 49"/>
            <p:cNvCxnSpPr/>
            <p:nvPr/>
          </p:nvCxnSpPr>
          <p:spPr>
            <a:xfrm>
              <a:off x="2473884" y="2921932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2311569" y="2561122"/>
              <a:ext cx="6142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40619D"/>
                  </a:solidFill>
                  <a:latin typeface="Adobe Heiti Std R" panose="020B0400000000000000" pitchFamily="34" charset="-128"/>
                  <a:ea typeface="Adobe Heiti Std R" panose="020B0400000000000000" pitchFamily="34" charset="-128"/>
                </a:rPr>
                <a:t>Head</a:t>
              </a:r>
              <a:endParaRPr lang="am-ET" sz="1400" dirty="0">
                <a:solidFill>
                  <a:srgbClr val="40619D"/>
                </a:solidFill>
                <a:ea typeface="Adobe Heiti Std R" panose="020B0400000000000000" pitchFamily="34" charset="-128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949776" y="4314131"/>
            <a:ext cx="8191983" cy="654324"/>
            <a:chOff x="2311569" y="2561122"/>
            <a:chExt cx="8191983" cy="654324"/>
          </a:xfrm>
        </p:grpSpPr>
        <p:grpSp>
          <p:nvGrpSpPr>
            <p:cNvPr id="69" name="Group 68"/>
            <p:cNvGrpSpPr/>
            <p:nvPr/>
          </p:nvGrpSpPr>
          <p:grpSpPr>
            <a:xfrm>
              <a:off x="3113964" y="2611773"/>
              <a:ext cx="1310185" cy="586854"/>
              <a:chOff x="1364776" y="2620370"/>
              <a:chExt cx="1310185" cy="586854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56		</a:t>
                </a:r>
                <a:endParaRPr lang="am-ET" dirty="0"/>
              </a:p>
            </p:txBody>
          </p:sp>
          <p:cxnSp>
            <p:nvCxnSpPr>
              <p:cNvPr id="91" name="Straight Connector 90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69"/>
            <p:cNvGrpSpPr/>
            <p:nvPr/>
          </p:nvGrpSpPr>
          <p:grpSpPr>
            <a:xfrm>
              <a:off x="4957550" y="2611773"/>
              <a:ext cx="1310185" cy="586854"/>
              <a:chOff x="1364776" y="2620370"/>
              <a:chExt cx="1310185" cy="586854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12	</a:t>
                </a:r>
                <a:endParaRPr lang="am-ET" dirty="0"/>
              </a:p>
            </p:txBody>
          </p:sp>
          <p:cxnSp>
            <p:nvCxnSpPr>
              <p:cNvPr id="89" name="Straight Connector 88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/>
            <p:cNvGrpSpPr/>
            <p:nvPr/>
          </p:nvGrpSpPr>
          <p:grpSpPr>
            <a:xfrm>
              <a:off x="6801136" y="2603176"/>
              <a:ext cx="1310185" cy="586854"/>
              <a:chOff x="1364776" y="2620370"/>
              <a:chExt cx="1310185" cy="586854"/>
            </a:xfrm>
          </p:grpSpPr>
          <p:sp>
            <p:nvSpPr>
              <p:cNvPr id="86" name="Rectangle 85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70	</a:t>
                </a:r>
                <a:endParaRPr lang="am-ET" dirty="0"/>
              </a:p>
            </p:txBody>
          </p:sp>
          <p:cxnSp>
            <p:nvCxnSpPr>
              <p:cNvPr id="87" name="Straight Connector 86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Group 71"/>
            <p:cNvGrpSpPr/>
            <p:nvPr/>
          </p:nvGrpSpPr>
          <p:grpSpPr>
            <a:xfrm>
              <a:off x="8556581" y="2607410"/>
              <a:ext cx="1310185" cy="586854"/>
              <a:chOff x="1364776" y="2620370"/>
              <a:chExt cx="1310185" cy="586854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8	</a:t>
                </a:r>
                <a:endParaRPr lang="am-ET" dirty="0"/>
              </a:p>
            </p:txBody>
          </p:sp>
          <p:cxnSp>
            <p:nvCxnSpPr>
              <p:cNvPr id="85" name="Straight Connector 84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traight Arrow Connector 72"/>
            <p:cNvCxnSpPr>
              <a:endCxn id="88" idx="1"/>
            </p:cNvCxnSpPr>
            <p:nvPr/>
          </p:nvCxnSpPr>
          <p:spPr>
            <a:xfrm>
              <a:off x="4258669" y="2905200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6102255" y="2911189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7922704" y="2915291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6" name="Group 75"/>
            <p:cNvGrpSpPr/>
            <p:nvPr/>
          </p:nvGrpSpPr>
          <p:grpSpPr>
            <a:xfrm>
              <a:off x="9682571" y="2921932"/>
              <a:ext cx="820981" cy="293514"/>
              <a:chOff x="9682571" y="2921932"/>
              <a:chExt cx="820981" cy="293514"/>
            </a:xfrm>
          </p:grpSpPr>
          <p:cxnSp>
            <p:nvCxnSpPr>
              <p:cNvPr id="79" name="Straight Arrow Connector 78"/>
              <p:cNvCxnSpPr/>
              <p:nvPr/>
            </p:nvCxnSpPr>
            <p:spPr>
              <a:xfrm>
                <a:off x="9682571" y="2921932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/>
              <p:cNvCxnSpPr/>
              <p:nvPr/>
            </p:nvCxnSpPr>
            <p:spPr>
              <a:xfrm rot="16200000">
                <a:off x="10229232" y="3013372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/>
              <p:cNvCxnSpPr/>
              <p:nvPr/>
            </p:nvCxnSpPr>
            <p:spPr>
              <a:xfrm>
                <a:off x="10137792" y="3110921"/>
                <a:ext cx="36576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/>
              <p:cNvCxnSpPr/>
              <p:nvPr/>
            </p:nvCxnSpPr>
            <p:spPr>
              <a:xfrm>
                <a:off x="10183512" y="3162326"/>
                <a:ext cx="27432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/>
              <p:cNvCxnSpPr/>
              <p:nvPr/>
            </p:nvCxnSpPr>
            <p:spPr>
              <a:xfrm>
                <a:off x="10229232" y="3215446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77" name="Straight Arrow Connector 76"/>
            <p:cNvCxnSpPr/>
            <p:nvPr/>
          </p:nvCxnSpPr>
          <p:spPr>
            <a:xfrm>
              <a:off x="2473884" y="2921932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2311569" y="2561122"/>
              <a:ext cx="6142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40619D"/>
                  </a:solidFill>
                  <a:latin typeface="Adobe Heiti Std R" panose="020B0400000000000000" pitchFamily="34" charset="-128"/>
                  <a:ea typeface="Adobe Heiti Std R" panose="020B0400000000000000" pitchFamily="34" charset="-128"/>
                </a:rPr>
                <a:t>Head</a:t>
              </a:r>
              <a:endParaRPr lang="am-ET" sz="1400" dirty="0">
                <a:solidFill>
                  <a:srgbClr val="40619D"/>
                </a:solidFill>
                <a:ea typeface="Adobe Heiti Std R" panose="020B0400000000000000" pitchFamily="34" charset="-128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9344625" y="2424055"/>
            <a:ext cx="1332033" cy="3384690"/>
            <a:chOff x="1051020" y="2398639"/>
            <a:chExt cx="1332033" cy="3384690"/>
          </a:xfrm>
        </p:grpSpPr>
        <p:grpSp>
          <p:nvGrpSpPr>
            <p:cNvPr id="9" name="Group 8"/>
            <p:cNvGrpSpPr/>
            <p:nvPr/>
          </p:nvGrpSpPr>
          <p:grpSpPr>
            <a:xfrm>
              <a:off x="1051020" y="2398639"/>
              <a:ext cx="1310185" cy="586854"/>
              <a:chOff x="1364776" y="2620370"/>
              <a:chExt cx="1310185" cy="586854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am-ET"/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oup 37"/>
            <p:cNvGrpSpPr/>
            <p:nvPr/>
          </p:nvGrpSpPr>
          <p:grpSpPr>
            <a:xfrm>
              <a:off x="1072868" y="3355555"/>
              <a:ext cx="1310185" cy="586854"/>
              <a:chOff x="1364776" y="2620370"/>
              <a:chExt cx="1310185" cy="586854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5	</a:t>
                </a:r>
                <a:endParaRPr lang="am-ET" dirty="0"/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Group 64"/>
            <p:cNvGrpSpPr/>
            <p:nvPr/>
          </p:nvGrpSpPr>
          <p:grpSpPr>
            <a:xfrm>
              <a:off x="1072868" y="4356185"/>
              <a:ext cx="1310185" cy="586854"/>
              <a:chOff x="1364776" y="2620370"/>
              <a:chExt cx="1310185" cy="586854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5	</a:t>
                </a:r>
                <a:endParaRPr lang="am-ET" dirty="0"/>
              </a:p>
            </p:txBody>
          </p:sp>
          <p:cxnSp>
            <p:nvCxnSpPr>
              <p:cNvPr id="67" name="Straight Connector 66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Group 91"/>
            <p:cNvGrpSpPr/>
            <p:nvPr/>
          </p:nvGrpSpPr>
          <p:grpSpPr>
            <a:xfrm>
              <a:off x="1072868" y="5196475"/>
              <a:ext cx="1310185" cy="586854"/>
              <a:chOff x="1364776" y="2620370"/>
              <a:chExt cx="1310185" cy="586854"/>
            </a:xfrm>
          </p:grpSpPr>
          <p:sp>
            <p:nvSpPr>
              <p:cNvPr id="93" name="Rectangle 92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5	</a:t>
                </a:r>
                <a:endParaRPr lang="am-ET" dirty="0"/>
              </a:p>
            </p:txBody>
          </p:sp>
          <p:cxnSp>
            <p:nvCxnSpPr>
              <p:cNvPr id="94" name="Straight Connector 93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5" name="Group 94"/>
          <p:cNvGrpSpPr/>
          <p:nvPr/>
        </p:nvGrpSpPr>
        <p:grpSpPr>
          <a:xfrm>
            <a:off x="1752171" y="5196475"/>
            <a:ext cx="6752802" cy="595451"/>
            <a:chOff x="3113964" y="2603176"/>
            <a:chExt cx="6752802" cy="595451"/>
          </a:xfrm>
        </p:grpSpPr>
        <p:grpSp>
          <p:nvGrpSpPr>
            <p:cNvPr id="96" name="Group 95"/>
            <p:cNvGrpSpPr/>
            <p:nvPr/>
          </p:nvGrpSpPr>
          <p:grpSpPr>
            <a:xfrm>
              <a:off x="3113964" y="2611773"/>
              <a:ext cx="1310185" cy="586854"/>
              <a:chOff x="1364776" y="2620370"/>
              <a:chExt cx="1310185" cy="586854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56		</a:t>
                </a:r>
                <a:endParaRPr lang="am-ET" dirty="0"/>
              </a:p>
            </p:txBody>
          </p:sp>
          <p:cxnSp>
            <p:nvCxnSpPr>
              <p:cNvPr id="118" name="Straight Connector 117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96"/>
            <p:cNvGrpSpPr/>
            <p:nvPr/>
          </p:nvGrpSpPr>
          <p:grpSpPr>
            <a:xfrm>
              <a:off x="4957550" y="2611773"/>
              <a:ext cx="1310185" cy="586854"/>
              <a:chOff x="1364776" y="2620370"/>
              <a:chExt cx="1310185" cy="586854"/>
            </a:xfrm>
          </p:grpSpPr>
          <p:sp>
            <p:nvSpPr>
              <p:cNvPr id="115" name="Rectangle 114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12	</a:t>
                </a:r>
                <a:endParaRPr lang="am-ET" dirty="0"/>
              </a:p>
            </p:txBody>
          </p:sp>
          <p:cxnSp>
            <p:nvCxnSpPr>
              <p:cNvPr id="116" name="Straight Connector 115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oup 97"/>
            <p:cNvGrpSpPr/>
            <p:nvPr/>
          </p:nvGrpSpPr>
          <p:grpSpPr>
            <a:xfrm>
              <a:off x="6801136" y="2603176"/>
              <a:ext cx="1310185" cy="586854"/>
              <a:chOff x="1364776" y="2620370"/>
              <a:chExt cx="1310185" cy="586854"/>
            </a:xfrm>
          </p:grpSpPr>
          <p:sp>
            <p:nvSpPr>
              <p:cNvPr id="113" name="Rectangle 112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70	</a:t>
                </a:r>
                <a:endParaRPr lang="am-ET" dirty="0"/>
              </a:p>
            </p:txBody>
          </p:sp>
          <p:cxnSp>
            <p:nvCxnSpPr>
              <p:cNvPr id="114" name="Straight Connector 113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oup 98"/>
            <p:cNvGrpSpPr/>
            <p:nvPr/>
          </p:nvGrpSpPr>
          <p:grpSpPr>
            <a:xfrm>
              <a:off x="8556581" y="2607410"/>
              <a:ext cx="1310185" cy="586854"/>
              <a:chOff x="1364776" y="2620370"/>
              <a:chExt cx="1310185" cy="586854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8	</a:t>
                </a:r>
                <a:endParaRPr lang="am-ET" dirty="0"/>
              </a:p>
            </p:txBody>
          </p:sp>
          <p:cxnSp>
            <p:nvCxnSpPr>
              <p:cNvPr id="112" name="Straight Connector 111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0" name="Straight Arrow Connector 99"/>
            <p:cNvCxnSpPr>
              <a:endCxn id="115" idx="1"/>
            </p:cNvCxnSpPr>
            <p:nvPr/>
          </p:nvCxnSpPr>
          <p:spPr>
            <a:xfrm>
              <a:off x="4258669" y="2905200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6102255" y="2911189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7922704" y="2915291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23" name="Straight Arrow Connector 122"/>
          <p:cNvCxnSpPr/>
          <p:nvPr/>
        </p:nvCxnSpPr>
        <p:spPr>
          <a:xfrm>
            <a:off x="1109916" y="5478972"/>
            <a:ext cx="640080" cy="0"/>
          </a:xfrm>
          <a:prstGeom prst="straightConnector1">
            <a:avLst/>
          </a:prstGeom>
          <a:ln w="19050">
            <a:solidFill>
              <a:srgbClr val="40619D"/>
            </a:solidFill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947601" y="5118162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40619D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Head</a:t>
            </a:r>
            <a:endParaRPr lang="am-ET" sz="1400" dirty="0">
              <a:solidFill>
                <a:srgbClr val="40619D"/>
              </a:solidFill>
              <a:ea typeface="Adobe Heiti Std R" panose="020B0400000000000000" pitchFamily="34" charset="-128"/>
            </a:endParaRPr>
          </a:p>
        </p:txBody>
      </p:sp>
      <p:cxnSp>
        <p:nvCxnSpPr>
          <p:cNvPr id="125" name="Straight Arrow Connector 124"/>
          <p:cNvCxnSpPr/>
          <p:nvPr/>
        </p:nvCxnSpPr>
        <p:spPr>
          <a:xfrm>
            <a:off x="8322994" y="4536247"/>
            <a:ext cx="1005840" cy="0"/>
          </a:xfrm>
          <a:prstGeom prst="straightConnector1">
            <a:avLst/>
          </a:prstGeom>
          <a:ln w="19050">
            <a:solidFill>
              <a:srgbClr val="40619D"/>
            </a:solidFill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10464833" y="5515318"/>
            <a:ext cx="820981" cy="293514"/>
            <a:chOff x="10464833" y="5515318"/>
            <a:chExt cx="820981" cy="293514"/>
          </a:xfrm>
        </p:grpSpPr>
        <p:cxnSp>
          <p:nvCxnSpPr>
            <p:cNvPr id="126" name="Straight Arrow Connector 125"/>
            <p:cNvCxnSpPr/>
            <p:nvPr/>
          </p:nvCxnSpPr>
          <p:spPr>
            <a:xfrm>
              <a:off x="10464833" y="5515318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/>
            <p:nvPr/>
          </p:nvCxnSpPr>
          <p:spPr>
            <a:xfrm rot="16200000">
              <a:off x="11011494" y="5606758"/>
              <a:ext cx="1828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/>
            <p:nvPr/>
          </p:nvCxnSpPr>
          <p:spPr>
            <a:xfrm>
              <a:off x="10920054" y="5704307"/>
              <a:ext cx="36576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/>
            <p:nvPr/>
          </p:nvCxnSpPr>
          <p:spPr>
            <a:xfrm>
              <a:off x="10965774" y="5755712"/>
              <a:ext cx="27432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/>
            <p:nvPr/>
          </p:nvCxnSpPr>
          <p:spPr>
            <a:xfrm>
              <a:off x="11011494" y="5808832"/>
              <a:ext cx="1828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31" name="Straight Arrow Connector 130"/>
          <p:cNvCxnSpPr/>
          <p:nvPr/>
        </p:nvCxnSpPr>
        <p:spPr>
          <a:xfrm>
            <a:off x="8336660" y="5515318"/>
            <a:ext cx="1005840" cy="0"/>
          </a:xfrm>
          <a:prstGeom prst="straightConnector1">
            <a:avLst/>
          </a:prstGeom>
          <a:ln w="19050">
            <a:solidFill>
              <a:srgbClr val="40619D"/>
            </a:solidFill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84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operations – insertion at the middle of the list</a:t>
            </a:r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22</a:t>
            </a:fld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1576410" y="2336370"/>
            <a:ext cx="8191983" cy="431832"/>
            <a:chOff x="2311569" y="2458357"/>
            <a:chExt cx="8191983" cy="757089"/>
          </a:xfrm>
        </p:grpSpPr>
        <p:grpSp>
          <p:nvGrpSpPr>
            <p:cNvPr id="10" name="Group 9"/>
            <p:cNvGrpSpPr/>
            <p:nvPr/>
          </p:nvGrpSpPr>
          <p:grpSpPr>
            <a:xfrm>
              <a:off x="3113964" y="2611773"/>
              <a:ext cx="1310185" cy="586854"/>
              <a:chOff x="1364776" y="2620370"/>
              <a:chExt cx="1310185" cy="586854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sz="1600" dirty="0" smtClean="0"/>
                  <a:t>56		</a:t>
                </a:r>
                <a:endParaRPr lang="am-ET" sz="1600" dirty="0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/>
            <p:cNvGrpSpPr/>
            <p:nvPr/>
          </p:nvGrpSpPr>
          <p:grpSpPr>
            <a:xfrm>
              <a:off x="4957550" y="2611773"/>
              <a:ext cx="1310185" cy="586854"/>
              <a:chOff x="1364776" y="2620370"/>
              <a:chExt cx="1310185" cy="586854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12	</a:t>
                </a:r>
                <a:endParaRPr lang="am-ET" sz="1600" dirty="0"/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>
              <a:off x="6801136" y="2603176"/>
              <a:ext cx="1310185" cy="586854"/>
              <a:chOff x="1364776" y="2620370"/>
              <a:chExt cx="1310185" cy="586854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70	</a:t>
                </a:r>
                <a:endParaRPr lang="am-ET" sz="1600" dirty="0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/>
            <p:cNvGrpSpPr/>
            <p:nvPr/>
          </p:nvGrpSpPr>
          <p:grpSpPr>
            <a:xfrm>
              <a:off x="8556581" y="2607410"/>
              <a:ext cx="1310185" cy="586854"/>
              <a:chOff x="1364776" y="2620370"/>
              <a:chExt cx="1310185" cy="586854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8	</a:t>
                </a:r>
                <a:endParaRPr lang="am-ET" sz="1600" dirty="0"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Straight Arrow Connector 22"/>
            <p:cNvCxnSpPr>
              <a:endCxn id="14" idx="1"/>
            </p:cNvCxnSpPr>
            <p:nvPr/>
          </p:nvCxnSpPr>
          <p:spPr>
            <a:xfrm>
              <a:off x="4258669" y="2905200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6102255" y="2911189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7922704" y="2915291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4" name="Group 33"/>
            <p:cNvGrpSpPr/>
            <p:nvPr/>
          </p:nvGrpSpPr>
          <p:grpSpPr>
            <a:xfrm>
              <a:off x="9682571" y="2921932"/>
              <a:ext cx="820981" cy="293514"/>
              <a:chOff x="9682571" y="2921932"/>
              <a:chExt cx="820981" cy="293514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>
                <a:off x="9682571" y="2921932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 rot="16200000">
                <a:off x="10229232" y="3013372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10137792" y="3110921"/>
                <a:ext cx="36576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>
                <a:off x="10183512" y="3162326"/>
                <a:ext cx="27432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>
                <a:off x="10229232" y="3215446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Arrow Connector 34"/>
            <p:cNvCxnSpPr/>
            <p:nvPr/>
          </p:nvCxnSpPr>
          <p:spPr>
            <a:xfrm>
              <a:off x="2473884" y="2921932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2311569" y="2458357"/>
              <a:ext cx="550151" cy="4856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40619D"/>
                  </a:solidFill>
                  <a:latin typeface="Adobe Heiti Std R" panose="020B0400000000000000" pitchFamily="34" charset="-128"/>
                  <a:ea typeface="Adobe Heiti Std R" panose="020B0400000000000000" pitchFamily="34" charset="-128"/>
                </a:rPr>
                <a:t>Head</a:t>
              </a:r>
              <a:endParaRPr lang="am-ET" sz="1200" dirty="0">
                <a:solidFill>
                  <a:srgbClr val="40619D"/>
                </a:solidFill>
                <a:ea typeface="Adobe Heiti Std R" panose="020B0400000000000000" pitchFamily="34" charset="-128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555660" y="3451831"/>
            <a:ext cx="8191983" cy="431832"/>
            <a:chOff x="2311569" y="2458357"/>
            <a:chExt cx="8191983" cy="757089"/>
          </a:xfrm>
        </p:grpSpPr>
        <p:grpSp>
          <p:nvGrpSpPr>
            <p:cNvPr id="42" name="Group 41"/>
            <p:cNvGrpSpPr/>
            <p:nvPr/>
          </p:nvGrpSpPr>
          <p:grpSpPr>
            <a:xfrm>
              <a:off x="3113964" y="2611771"/>
              <a:ext cx="1310185" cy="586854"/>
              <a:chOff x="1364776" y="2620368"/>
              <a:chExt cx="1310185" cy="586854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1364776" y="2620368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sz="1600" dirty="0" smtClean="0"/>
                  <a:t>56		</a:t>
                </a:r>
                <a:endParaRPr lang="am-ET" sz="1600" dirty="0"/>
              </a:p>
            </p:txBody>
          </p:sp>
          <p:cxnSp>
            <p:nvCxnSpPr>
              <p:cNvPr id="64" name="Straight Connector 63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/>
            <p:cNvGrpSpPr/>
            <p:nvPr/>
          </p:nvGrpSpPr>
          <p:grpSpPr>
            <a:xfrm>
              <a:off x="4957550" y="2611773"/>
              <a:ext cx="1310185" cy="586854"/>
              <a:chOff x="1364776" y="2620370"/>
              <a:chExt cx="1310185" cy="586854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12	</a:t>
                </a:r>
                <a:endParaRPr lang="am-ET" sz="1600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up 43"/>
            <p:cNvGrpSpPr/>
            <p:nvPr/>
          </p:nvGrpSpPr>
          <p:grpSpPr>
            <a:xfrm>
              <a:off x="6801136" y="2603176"/>
              <a:ext cx="1310185" cy="586854"/>
              <a:chOff x="1364776" y="2620370"/>
              <a:chExt cx="1310185" cy="586854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70	</a:t>
                </a:r>
                <a:endParaRPr lang="am-ET" sz="1600" dirty="0"/>
              </a:p>
            </p:txBody>
          </p:sp>
          <p:cxnSp>
            <p:nvCxnSpPr>
              <p:cNvPr id="60" name="Straight Connector 59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/>
            <p:cNvGrpSpPr/>
            <p:nvPr/>
          </p:nvGrpSpPr>
          <p:grpSpPr>
            <a:xfrm>
              <a:off x="8556581" y="2607410"/>
              <a:ext cx="1310185" cy="586854"/>
              <a:chOff x="1364776" y="2620370"/>
              <a:chExt cx="1310185" cy="586854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8	</a:t>
                </a:r>
                <a:endParaRPr lang="am-ET" sz="1600" dirty="0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Arrow Connector 45"/>
            <p:cNvCxnSpPr>
              <a:endCxn id="61" idx="1"/>
            </p:cNvCxnSpPr>
            <p:nvPr/>
          </p:nvCxnSpPr>
          <p:spPr>
            <a:xfrm>
              <a:off x="4258669" y="2905200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6102255" y="2911189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7922704" y="2915291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49" name="Group 48"/>
            <p:cNvGrpSpPr/>
            <p:nvPr/>
          </p:nvGrpSpPr>
          <p:grpSpPr>
            <a:xfrm>
              <a:off x="9682571" y="2921932"/>
              <a:ext cx="820981" cy="293514"/>
              <a:chOff x="9682571" y="2921932"/>
              <a:chExt cx="820981" cy="293514"/>
            </a:xfrm>
          </p:grpSpPr>
          <p:cxnSp>
            <p:nvCxnSpPr>
              <p:cNvPr id="52" name="Straight Arrow Connector 51"/>
              <p:cNvCxnSpPr/>
              <p:nvPr/>
            </p:nvCxnSpPr>
            <p:spPr>
              <a:xfrm>
                <a:off x="9682571" y="2921932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 rot="16200000">
                <a:off x="10229232" y="3013372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/>
              <p:nvPr/>
            </p:nvCxnSpPr>
            <p:spPr>
              <a:xfrm>
                <a:off x="10137792" y="3110921"/>
                <a:ext cx="36576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>
                <a:off x="10183512" y="3162326"/>
                <a:ext cx="27432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>
                <a:off x="10229232" y="3215446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0" name="Straight Arrow Connector 49"/>
            <p:cNvCxnSpPr/>
            <p:nvPr/>
          </p:nvCxnSpPr>
          <p:spPr>
            <a:xfrm>
              <a:off x="2473884" y="2921932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2311569" y="2458357"/>
              <a:ext cx="550151" cy="4856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40619D"/>
                  </a:solidFill>
                  <a:latin typeface="Adobe Heiti Std R" panose="020B0400000000000000" pitchFamily="34" charset="-128"/>
                  <a:ea typeface="Adobe Heiti Std R" panose="020B0400000000000000" pitchFamily="34" charset="-128"/>
                </a:rPr>
                <a:t>Head</a:t>
              </a:r>
              <a:endParaRPr lang="am-ET" sz="1200" dirty="0">
                <a:solidFill>
                  <a:srgbClr val="40619D"/>
                </a:solidFill>
                <a:ea typeface="Adobe Heiti Std R" panose="020B0400000000000000" pitchFamily="34" charset="-128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082756" y="1894959"/>
            <a:ext cx="1310185" cy="334733"/>
            <a:chOff x="1364776" y="2620370"/>
            <a:chExt cx="1310185" cy="586854"/>
          </a:xfrm>
        </p:grpSpPr>
        <p:sp>
          <p:nvSpPr>
            <p:cNvPr id="6" name="Rectangle 5"/>
            <p:cNvSpPr/>
            <p:nvPr/>
          </p:nvSpPr>
          <p:spPr>
            <a:xfrm>
              <a:off x="1364776" y="2620370"/>
              <a:ext cx="1310185" cy="58685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5	</a:t>
              </a:r>
              <a:endParaRPr lang="am-ET" sz="1600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292824" y="2630880"/>
              <a:ext cx="0" cy="548640"/>
            </a:xfrm>
            <a:prstGeom prst="line">
              <a:avLst/>
            </a:prstGeom>
            <a:ln w="28575">
              <a:solidFill>
                <a:srgbClr val="40619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5082755" y="3004323"/>
            <a:ext cx="1310185" cy="334733"/>
            <a:chOff x="1364776" y="2620370"/>
            <a:chExt cx="1310185" cy="586854"/>
          </a:xfrm>
        </p:grpSpPr>
        <p:sp>
          <p:nvSpPr>
            <p:cNvPr id="39" name="Rectangle 38"/>
            <p:cNvSpPr/>
            <p:nvPr/>
          </p:nvSpPr>
          <p:spPr>
            <a:xfrm>
              <a:off x="1364776" y="2620370"/>
              <a:ext cx="1310185" cy="58685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5	</a:t>
              </a:r>
              <a:endParaRPr lang="am-ET" sz="1600" dirty="0"/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2292824" y="2630880"/>
              <a:ext cx="0" cy="548640"/>
            </a:xfrm>
            <a:prstGeom prst="line">
              <a:avLst/>
            </a:prstGeom>
            <a:ln w="28575">
              <a:solidFill>
                <a:srgbClr val="40619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/>
          <p:cNvGrpSpPr/>
          <p:nvPr/>
        </p:nvGrpSpPr>
        <p:grpSpPr>
          <a:xfrm>
            <a:off x="1590778" y="4191027"/>
            <a:ext cx="8191983" cy="874191"/>
            <a:chOff x="1154050" y="4176718"/>
            <a:chExt cx="8191983" cy="874191"/>
          </a:xfrm>
        </p:grpSpPr>
        <p:grpSp>
          <p:nvGrpSpPr>
            <p:cNvPr id="68" name="Group 67"/>
            <p:cNvGrpSpPr/>
            <p:nvPr/>
          </p:nvGrpSpPr>
          <p:grpSpPr>
            <a:xfrm>
              <a:off x="1154050" y="4602890"/>
              <a:ext cx="8191983" cy="448019"/>
              <a:chOff x="2311569" y="2429977"/>
              <a:chExt cx="8191983" cy="785469"/>
            </a:xfrm>
          </p:grpSpPr>
          <p:grpSp>
            <p:nvGrpSpPr>
              <p:cNvPr id="69" name="Group 68"/>
              <p:cNvGrpSpPr/>
              <p:nvPr/>
            </p:nvGrpSpPr>
            <p:grpSpPr>
              <a:xfrm>
                <a:off x="3113964" y="2611773"/>
                <a:ext cx="1310185" cy="586854"/>
                <a:chOff x="1364776" y="2620370"/>
                <a:chExt cx="1310185" cy="586854"/>
              </a:xfrm>
            </p:grpSpPr>
            <p:sp>
              <p:nvSpPr>
                <p:cNvPr id="90" name="Rectangle 89"/>
                <p:cNvSpPr/>
                <p:nvPr/>
              </p:nvSpPr>
              <p:spPr>
                <a:xfrm>
                  <a:off x="1364776" y="2620370"/>
                  <a:ext cx="1310185" cy="586854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r"/>
                  <a:r>
                    <a:rPr lang="en-US" sz="1600" dirty="0" smtClean="0"/>
                    <a:t>56		</a:t>
                  </a:r>
                  <a:endParaRPr lang="am-ET" sz="1600" dirty="0"/>
                </a:p>
              </p:txBody>
            </p:sp>
            <p:cxnSp>
              <p:nvCxnSpPr>
                <p:cNvPr id="91" name="Straight Connector 90"/>
                <p:cNvCxnSpPr/>
                <p:nvPr/>
              </p:nvCxnSpPr>
              <p:spPr>
                <a:xfrm>
                  <a:off x="2292824" y="2630880"/>
                  <a:ext cx="0" cy="548640"/>
                </a:xfrm>
                <a:prstGeom prst="line">
                  <a:avLst/>
                </a:prstGeom>
                <a:ln w="28575">
                  <a:solidFill>
                    <a:srgbClr val="40619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Group 69"/>
              <p:cNvGrpSpPr/>
              <p:nvPr/>
            </p:nvGrpSpPr>
            <p:grpSpPr>
              <a:xfrm>
                <a:off x="4957550" y="2611773"/>
                <a:ext cx="1310185" cy="586854"/>
                <a:chOff x="1364776" y="2620370"/>
                <a:chExt cx="1310185" cy="586854"/>
              </a:xfrm>
            </p:grpSpPr>
            <p:sp>
              <p:nvSpPr>
                <p:cNvPr id="88" name="Rectangle 87"/>
                <p:cNvSpPr/>
                <p:nvPr/>
              </p:nvSpPr>
              <p:spPr>
                <a:xfrm>
                  <a:off x="1364776" y="2620370"/>
                  <a:ext cx="1310185" cy="586854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/>
                    <a:t>12	</a:t>
                  </a:r>
                  <a:endParaRPr lang="am-ET" sz="1600" dirty="0"/>
                </a:p>
              </p:txBody>
            </p:sp>
            <p:cxnSp>
              <p:nvCxnSpPr>
                <p:cNvPr id="89" name="Straight Connector 88"/>
                <p:cNvCxnSpPr/>
                <p:nvPr/>
              </p:nvCxnSpPr>
              <p:spPr>
                <a:xfrm>
                  <a:off x="2292824" y="2630880"/>
                  <a:ext cx="0" cy="548640"/>
                </a:xfrm>
                <a:prstGeom prst="line">
                  <a:avLst/>
                </a:prstGeom>
                <a:ln w="28575">
                  <a:solidFill>
                    <a:srgbClr val="40619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1" name="Group 70"/>
              <p:cNvGrpSpPr/>
              <p:nvPr/>
            </p:nvGrpSpPr>
            <p:grpSpPr>
              <a:xfrm>
                <a:off x="6801136" y="2603176"/>
                <a:ext cx="1310185" cy="586854"/>
                <a:chOff x="1364776" y="2620370"/>
                <a:chExt cx="1310185" cy="586854"/>
              </a:xfrm>
            </p:grpSpPr>
            <p:sp>
              <p:nvSpPr>
                <p:cNvPr id="86" name="Rectangle 85"/>
                <p:cNvSpPr/>
                <p:nvPr/>
              </p:nvSpPr>
              <p:spPr>
                <a:xfrm>
                  <a:off x="1364776" y="2620370"/>
                  <a:ext cx="1310185" cy="586854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/>
                    <a:t>70	</a:t>
                  </a:r>
                  <a:endParaRPr lang="am-ET" sz="1600" dirty="0"/>
                </a:p>
              </p:txBody>
            </p:sp>
            <p:cxnSp>
              <p:nvCxnSpPr>
                <p:cNvPr id="87" name="Straight Connector 86"/>
                <p:cNvCxnSpPr/>
                <p:nvPr/>
              </p:nvCxnSpPr>
              <p:spPr>
                <a:xfrm>
                  <a:off x="2292824" y="2630880"/>
                  <a:ext cx="0" cy="548640"/>
                </a:xfrm>
                <a:prstGeom prst="line">
                  <a:avLst/>
                </a:prstGeom>
                <a:ln w="28575">
                  <a:solidFill>
                    <a:srgbClr val="40619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" name="Group 71"/>
              <p:cNvGrpSpPr/>
              <p:nvPr/>
            </p:nvGrpSpPr>
            <p:grpSpPr>
              <a:xfrm>
                <a:off x="8556581" y="2607410"/>
                <a:ext cx="1310185" cy="586854"/>
                <a:chOff x="1364776" y="2620370"/>
                <a:chExt cx="1310185" cy="586854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1364776" y="2620370"/>
                  <a:ext cx="1310185" cy="586854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/>
                    <a:t>8	</a:t>
                  </a:r>
                  <a:endParaRPr lang="am-ET" sz="1600" dirty="0"/>
                </a:p>
              </p:txBody>
            </p:sp>
            <p:cxnSp>
              <p:nvCxnSpPr>
                <p:cNvPr id="85" name="Straight Connector 84"/>
                <p:cNvCxnSpPr/>
                <p:nvPr/>
              </p:nvCxnSpPr>
              <p:spPr>
                <a:xfrm>
                  <a:off x="2292824" y="2630880"/>
                  <a:ext cx="0" cy="548640"/>
                </a:xfrm>
                <a:prstGeom prst="line">
                  <a:avLst/>
                </a:prstGeom>
                <a:ln w="28575">
                  <a:solidFill>
                    <a:srgbClr val="40619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3" name="Straight Arrow Connector 72"/>
              <p:cNvCxnSpPr>
                <a:endCxn id="88" idx="1"/>
              </p:cNvCxnSpPr>
              <p:nvPr/>
            </p:nvCxnSpPr>
            <p:spPr>
              <a:xfrm>
                <a:off x="4258669" y="2905200"/>
                <a:ext cx="698881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/>
              <p:cNvCxnSpPr/>
              <p:nvPr/>
            </p:nvCxnSpPr>
            <p:spPr>
              <a:xfrm rot="16200000">
                <a:off x="5847328" y="2670447"/>
                <a:ext cx="480939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/>
              <p:cNvCxnSpPr/>
              <p:nvPr/>
            </p:nvCxnSpPr>
            <p:spPr>
              <a:xfrm>
                <a:off x="7922704" y="2915291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76" name="Group 75"/>
              <p:cNvGrpSpPr/>
              <p:nvPr/>
            </p:nvGrpSpPr>
            <p:grpSpPr>
              <a:xfrm>
                <a:off x="9682571" y="2921932"/>
                <a:ext cx="820981" cy="293514"/>
                <a:chOff x="9682571" y="2921932"/>
                <a:chExt cx="820981" cy="293514"/>
              </a:xfrm>
            </p:grpSpPr>
            <p:cxnSp>
              <p:nvCxnSpPr>
                <p:cNvPr id="79" name="Straight Arrow Connector 78"/>
                <p:cNvCxnSpPr/>
                <p:nvPr/>
              </p:nvCxnSpPr>
              <p:spPr>
                <a:xfrm>
                  <a:off x="9682571" y="2921932"/>
                  <a:ext cx="640080" cy="0"/>
                </a:xfrm>
                <a:prstGeom prst="straightConnector1">
                  <a:avLst/>
                </a:prstGeom>
                <a:ln w="19050">
                  <a:solidFill>
                    <a:srgbClr val="40619D"/>
                  </a:solidFill>
                  <a:headEnd type="oval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Arrow Connector 79"/>
                <p:cNvCxnSpPr/>
                <p:nvPr/>
              </p:nvCxnSpPr>
              <p:spPr>
                <a:xfrm rot="16200000">
                  <a:off x="10229232" y="3013372"/>
                  <a:ext cx="182880" cy="0"/>
                </a:xfrm>
                <a:prstGeom prst="straightConnector1">
                  <a:avLst/>
                </a:prstGeom>
                <a:ln w="19050">
                  <a:solidFill>
                    <a:srgbClr val="40619D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Arrow Connector 80"/>
                <p:cNvCxnSpPr/>
                <p:nvPr/>
              </p:nvCxnSpPr>
              <p:spPr>
                <a:xfrm>
                  <a:off x="10137792" y="3110921"/>
                  <a:ext cx="365760" cy="0"/>
                </a:xfrm>
                <a:prstGeom prst="straightConnector1">
                  <a:avLst/>
                </a:prstGeom>
                <a:ln w="19050">
                  <a:solidFill>
                    <a:srgbClr val="40619D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Arrow Connector 81"/>
                <p:cNvCxnSpPr/>
                <p:nvPr/>
              </p:nvCxnSpPr>
              <p:spPr>
                <a:xfrm>
                  <a:off x="10183512" y="3162326"/>
                  <a:ext cx="274320" cy="0"/>
                </a:xfrm>
                <a:prstGeom prst="straightConnector1">
                  <a:avLst/>
                </a:prstGeom>
                <a:ln w="19050">
                  <a:solidFill>
                    <a:srgbClr val="40619D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Arrow Connector 82"/>
                <p:cNvCxnSpPr/>
                <p:nvPr/>
              </p:nvCxnSpPr>
              <p:spPr>
                <a:xfrm>
                  <a:off x="10229232" y="3215446"/>
                  <a:ext cx="182880" cy="0"/>
                </a:xfrm>
                <a:prstGeom prst="straightConnector1">
                  <a:avLst/>
                </a:prstGeom>
                <a:ln w="19050">
                  <a:solidFill>
                    <a:srgbClr val="40619D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7" name="Straight Arrow Connector 76"/>
              <p:cNvCxnSpPr/>
              <p:nvPr/>
            </p:nvCxnSpPr>
            <p:spPr>
              <a:xfrm>
                <a:off x="2473884" y="2921932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8" name="TextBox 77"/>
              <p:cNvSpPr txBox="1"/>
              <p:nvPr/>
            </p:nvSpPr>
            <p:spPr>
              <a:xfrm>
                <a:off x="2311569" y="2458357"/>
                <a:ext cx="550151" cy="4856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solidFill>
                      <a:srgbClr val="40619D"/>
                    </a:solidFill>
                    <a:latin typeface="Adobe Heiti Std R" panose="020B0400000000000000" pitchFamily="34" charset="-128"/>
                    <a:ea typeface="Adobe Heiti Std R" panose="020B0400000000000000" pitchFamily="34" charset="-128"/>
                  </a:rPr>
                  <a:t>Head</a:t>
                </a:r>
                <a:endParaRPr lang="am-ET" sz="1200" dirty="0">
                  <a:solidFill>
                    <a:srgbClr val="40619D"/>
                  </a:solidFill>
                  <a:ea typeface="Adobe Heiti Std R" panose="020B0400000000000000" pitchFamily="34" charset="-128"/>
                </a:endParaRPr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4646026" y="4176718"/>
              <a:ext cx="1310185" cy="334733"/>
              <a:chOff x="1364776" y="2620370"/>
              <a:chExt cx="1310185" cy="586854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5	</a:t>
                </a:r>
                <a:endParaRPr lang="am-ET" sz="1600" dirty="0"/>
              </a:p>
            </p:txBody>
          </p:sp>
          <p:cxnSp>
            <p:nvCxnSpPr>
              <p:cNvPr id="67" name="Straight Connector 66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2" name="Straight Arrow Connector 131"/>
            <p:cNvCxnSpPr/>
            <p:nvPr/>
          </p:nvCxnSpPr>
          <p:spPr>
            <a:xfrm>
              <a:off x="4299139" y="4355699"/>
              <a:ext cx="36576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/>
            <p:nvPr/>
          </p:nvCxnSpPr>
          <p:spPr>
            <a:xfrm rot="16200000">
              <a:off x="4169187" y="4479143"/>
              <a:ext cx="246888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/>
            <p:nvPr/>
          </p:nvCxnSpPr>
          <p:spPr>
            <a:xfrm flipH="1">
              <a:off x="4292631" y="4599500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7" name="Group 106"/>
          <p:cNvGrpSpPr/>
          <p:nvPr/>
        </p:nvGrpSpPr>
        <p:grpSpPr>
          <a:xfrm>
            <a:off x="1590778" y="5329675"/>
            <a:ext cx="8191983" cy="874191"/>
            <a:chOff x="1143891" y="5165670"/>
            <a:chExt cx="8191983" cy="874191"/>
          </a:xfrm>
        </p:grpSpPr>
        <p:grpSp>
          <p:nvGrpSpPr>
            <p:cNvPr id="135" name="Group 134"/>
            <p:cNvGrpSpPr/>
            <p:nvPr/>
          </p:nvGrpSpPr>
          <p:grpSpPr>
            <a:xfrm>
              <a:off x="1143891" y="5165670"/>
              <a:ext cx="8191983" cy="874191"/>
              <a:chOff x="1154050" y="4176718"/>
              <a:chExt cx="8191983" cy="874191"/>
            </a:xfrm>
          </p:grpSpPr>
          <p:grpSp>
            <p:nvGrpSpPr>
              <p:cNvPr id="136" name="Group 135"/>
              <p:cNvGrpSpPr/>
              <p:nvPr/>
            </p:nvGrpSpPr>
            <p:grpSpPr>
              <a:xfrm>
                <a:off x="1154050" y="4602890"/>
                <a:ext cx="8191983" cy="448019"/>
                <a:chOff x="2311569" y="2429977"/>
                <a:chExt cx="8191983" cy="785469"/>
              </a:xfrm>
            </p:grpSpPr>
            <p:grpSp>
              <p:nvGrpSpPr>
                <p:cNvPr id="143" name="Group 142"/>
                <p:cNvGrpSpPr/>
                <p:nvPr/>
              </p:nvGrpSpPr>
              <p:grpSpPr>
                <a:xfrm>
                  <a:off x="3113964" y="2611773"/>
                  <a:ext cx="1310185" cy="586854"/>
                  <a:chOff x="1364776" y="2620370"/>
                  <a:chExt cx="1310185" cy="586854"/>
                </a:xfrm>
              </p:grpSpPr>
              <p:sp>
                <p:nvSpPr>
                  <p:cNvPr id="164" name="Rectangle 163"/>
                  <p:cNvSpPr/>
                  <p:nvPr/>
                </p:nvSpPr>
                <p:spPr>
                  <a:xfrm>
                    <a:off x="1364776" y="2620370"/>
                    <a:ext cx="1310185" cy="586854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r"/>
                    <a:r>
                      <a:rPr lang="en-US" sz="1600" dirty="0" smtClean="0"/>
                      <a:t>56		</a:t>
                    </a:r>
                    <a:endParaRPr lang="am-ET" sz="1600" dirty="0"/>
                  </a:p>
                </p:txBody>
              </p:sp>
              <p:cxnSp>
                <p:nvCxnSpPr>
                  <p:cNvPr id="165" name="Straight Connector 164"/>
                  <p:cNvCxnSpPr/>
                  <p:nvPr/>
                </p:nvCxnSpPr>
                <p:spPr>
                  <a:xfrm>
                    <a:off x="2292824" y="2630880"/>
                    <a:ext cx="0" cy="548640"/>
                  </a:xfrm>
                  <a:prstGeom prst="line">
                    <a:avLst/>
                  </a:prstGeom>
                  <a:ln w="28575">
                    <a:solidFill>
                      <a:srgbClr val="40619D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4" name="Group 143"/>
                <p:cNvGrpSpPr/>
                <p:nvPr/>
              </p:nvGrpSpPr>
              <p:grpSpPr>
                <a:xfrm>
                  <a:off x="4957550" y="2611773"/>
                  <a:ext cx="1310185" cy="586854"/>
                  <a:chOff x="1364776" y="2620370"/>
                  <a:chExt cx="1310185" cy="586854"/>
                </a:xfrm>
              </p:grpSpPr>
              <p:sp>
                <p:nvSpPr>
                  <p:cNvPr id="162" name="Rectangle 161"/>
                  <p:cNvSpPr/>
                  <p:nvPr/>
                </p:nvSpPr>
                <p:spPr>
                  <a:xfrm>
                    <a:off x="1364776" y="2620370"/>
                    <a:ext cx="1310185" cy="586854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600" dirty="0" smtClean="0"/>
                      <a:t>12	</a:t>
                    </a:r>
                    <a:endParaRPr lang="am-ET" sz="1600" dirty="0"/>
                  </a:p>
                </p:txBody>
              </p:sp>
              <p:cxnSp>
                <p:nvCxnSpPr>
                  <p:cNvPr id="163" name="Straight Connector 162"/>
                  <p:cNvCxnSpPr/>
                  <p:nvPr/>
                </p:nvCxnSpPr>
                <p:spPr>
                  <a:xfrm>
                    <a:off x="2292824" y="2630880"/>
                    <a:ext cx="0" cy="548640"/>
                  </a:xfrm>
                  <a:prstGeom prst="line">
                    <a:avLst/>
                  </a:prstGeom>
                  <a:ln w="28575">
                    <a:solidFill>
                      <a:srgbClr val="40619D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5" name="Group 144"/>
                <p:cNvGrpSpPr/>
                <p:nvPr/>
              </p:nvGrpSpPr>
              <p:grpSpPr>
                <a:xfrm>
                  <a:off x="6801136" y="2603176"/>
                  <a:ext cx="1310185" cy="586854"/>
                  <a:chOff x="1364776" y="2620370"/>
                  <a:chExt cx="1310185" cy="586854"/>
                </a:xfrm>
              </p:grpSpPr>
              <p:sp>
                <p:nvSpPr>
                  <p:cNvPr id="160" name="Rectangle 159"/>
                  <p:cNvSpPr/>
                  <p:nvPr/>
                </p:nvSpPr>
                <p:spPr>
                  <a:xfrm>
                    <a:off x="1364776" y="2620370"/>
                    <a:ext cx="1310185" cy="586854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600" dirty="0" smtClean="0"/>
                      <a:t>70	</a:t>
                    </a:r>
                    <a:endParaRPr lang="am-ET" sz="1600" dirty="0"/>
                  </a:p>
                </p:txBody>
              </p:sp>
              <p:cxnSp>
                <p:nvCxnSpPr>
                  <p:cNvPr id="161" name="Straight Connector 160"/>
                  <p:cNvCxnSpPr/>
                  <p:nvPr/>
                </p:nvCxnSpPr>
                <p:spPr>
                  <a:xfrm>
                    <a:off x="2292824" y="2630880"/>
                    <a:ext cx="0" cy="548640"/>
                  </a:xfrm>
                  <a:prstGeom prst="line">
                    <a:avLst/>
                  </a:prstGeom>
                  <a:ln w="28575">
                    <a:solidFill>
                      <a:srgbClr val="40619D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6" name="Group 145"/>
                <p:cNvGrpSpPr/>
                <p:nvPr/>
              </p:nvGrpSpPr>
              <p:grpSpPr>
                <a:xfrm>
                  <a:off x="8556581" y="2607410"/>
                  <a:ext cx="1310185" cy="586854"/>
                  <a:chOff x="1364776" y="2620370"/>
                  <a:chExt cx="1310185" cy="586854"/>
                </a:xfrm>
              </p:grpSpPr>
              <p:sp>
                <p:nvSpPr>
                  <p:cNvPr id="158" name="Rectangle 157"/>
                  <p:cNvSpPr/>
                  <p:nvPr/>
                </p:nvSpPr>
                <p:spPr>
                  <a:xfrm>
                    <a:off x="1364776" y="2620370"/>
                    <a:ext cx="1310185" cy="586854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600" dirty="0" smtClean="0"/>
                      <a:t>8	</a:t>
                    </a:r>
                    <a:endParaRPr lang="am-ET" sz="1600" dirty="0"/>
                  </a:p>
                </p:txBody>
              </p:sp>
              <p:cxnSp>
                <p:nvCxnSpPr>
                  <p:cNvPr id="159" name="Straight Connector 158"/>
                  <p:cNvCxnSpPr/>
                  <p:nvPr/>
                </p:nvCxnSpPr>
                <p:spPr>
                  <a:xfrm>
                    <a:off x="2292824" y="2630880"/>
                    <a:ext cx="0" cy="548640"/>
                  </a:xfrm>
                  <a:prstGeom prst="line">
                    <a:avLst/>
                  </a:prstGeom>
                  <a:ln w="28575">
                    <a:solidFill>
                      <a:srgbClr val="40619D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7" name="Straight Arrow Connector 146"/>
                <p:cNvCxnSpPr>
                  <a:endCxn id="162" idx="1"/>
                </p:cNvCxnSpPr>
                <p:nvPr/>
              </p:nvCxnSpPr>
              <p:spPr>
                <a:xfrm>
                  <a:off x="4258669" y="2905200"/>
                  <a:ext cx="698881" cy="0"/>
                </a:xfrm>
                <a:prstGeom prst="straightConnector1">
                  <a:avLst/>
                </a:prstGeom>
                <a:ln w="19050">
                  <a:solidFill>
                    <a:srgbClr val="40619D"/>
                  </a:solidFill>
                  <a:headEnd type="oval" w="med" len="med"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Arrow Connector 147"/>
                <p:cNvCxnSpPr/>
                <p:nvPr/>
              </p:nvCxnSpPr>
              <p:spPr>
                <a:xfrm rot="16200000">
                  <a:off x="5847328" y="2670447"/>
                  <a:ext cx="480939" cy="0"/>
                </a:xfrm>
                <a:prstGeom prst="straightConnector1">
                  <a:avLst/>
                </a:prstGeom>
                <a:ln w="19050">
                  <a:solidFill>
                    <a:srgbClr val="40619D"/>
                  </a:solidFill>
                  <a:headEnd type="oval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Arrow Connector 148"/>
                <p:cNvCxnSpPr/>
                <p:nvPr/>
              </p:nvCxnSpPr>
              <p:spPr>
                <a:xfrm>
                  <a:off x="7922704" y="2915291"/>
                  <a:ext cx="640080" cy="0"/>
                </a:xfrm>
                <a:prstGeom prst="straightConnector1">
                  <a:avLst/>
                </a:prstGeom>
                <a:ln w="19050">
                  <a:solidFill>
                    <a:srgbClr val="40619D"/>
                  </a:solidFill>
                  <a:headEnd type="oval" w="med" len="med"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50" name="Group 149"/>
                <p:cNvGrpSpPr/>
                <p:nvPr/>
              </p:nvGrpSpPr>
              <p:grpSpPr>
                <a:xfrm>
                  <a:off x="9682571" y="2921932"/>
                  <a:ext cx="820981" cy="293514"/>
                  <a:chOff x="9682571" y="2921932"/>
                  <a:chExt cx="820981" cy="293514"/>
                </a:xfrm>
              </p:grpSpPr>
              <p:cxnSp>
                <p:nvCxnSpPr>
                  <p:cNvPr id="153" name="Straight Arrow Connector 152"/>
                  <p:cNvCxnSpPr/>
                  <p:nvPr/>
                </p:nvCxnSpPr>
                <p:spPr>
                  <a:xfrm>
                    <a:off x="9682571" y="2921932"/>
                    <a:ext cx="640080" cy="0"/>
                  </a:xfrm>
                  <a:prstGeom prst="straightConnector1">
                    <a:avLst/>
                  </a:prstGeom>
                  <a:ln w="19050">
                    <a:solidFill>
                      <a:srgbClr val="40619D"/>
                    </a:solidFill>
                    <a:headEnd type="oval" w="med" len="med"/>
                    <a:tailEnd type="none" w="med" len="med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Straight Arrow Connector 153"/>
                  <p:cNvCxnSpPr/>
                  <p:nvPr/>
                </p:nvCxnSpPr>
                <p:spPr>
                  <a:xfrm rot="16200000">
                    <a:off x="10229232" y="3013372"/>
                    <a:ext cx="182880" cy="0"/>
                  </a:xfrm>
                  <a:prstGeom prst="straightConnector1">
                    <a:avLst/>
                  </a:prstGeom>
                  <a:ln w="19050">
                    <a:solidFill>
                      <a:srgbClr val="40619D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Straight Arrow Connector 154"/>
                  <p:cNvCxnSpPr/>
                  <p:nvPr/>
                </p:nvCxnSpPr>
                <p:spPr>
                  <a:xfrm>
                    <a:off x="10137792" y="3110921"/>
                    <a:ext cx="365760" cy="0"/>
                  </a:xfrm>
                  <a:prstGeom prst="straightConnector1">
                    <a:avLst/>
                  </a:prstGeom>
                  <a:ln w="19050">
                    <a:solidFill>
                      <a:srgbClr val="40619D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Straight Arrow Connector 155"/>
                  <p:cNvCxnSpPr/>
                  <p:nvPr/>
                </p:nvCxnSpPr>
                <p:spPr>
                  <a:xfrm>
                    <a:off x="10183512" y="3162326"/>
                    <a:ext cx="274320" cy="0"/>
                  </a:xfrm>
                  <a:prstGeom prst="straightConnector1">
                    <a:avLst/>
                  </a:prstGeom>
                  <a:ln w="19050">
                    <a:solidFill>
                      <a:srgbClr val="40619D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Straight Arrow Connector 156"/>
                  <p:cNvCxnSpPr/>
                  <p:nvPr/>
                </p:nvCxnSpPr>
                <p:spPr>
                  <a:xfrm>
                    <a:off x="10229232" y="3215446"/>
                    <a:ext cx="182880" cy="0"/>
                  </a:xfrm>
                  <a:prstGeom prst="straightConnector1">
                    <a:avLst/>
                  </a:prstGeom>
                  <a:ln w="19050">
                    <a:solidFill>
                      <a:srgbClr val="40619D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51" name="Straight Arrow Connector 150"/>
                <p:cNvCxnSpPr/>
                <p:nvPr/>
              </p:nvCxnSpPr>
              <p:spPr>
                <a:xfrm>
                  <a:off x="2473884" y="2921932"/>
                  <a:ext cx="640080" cy="0"/>
                </a:xfrm>
                <a:prstGeom prst="straightConnector1">
                  <a:avLst/>
                </a:prstGeom>
                <a:ln w="19050">
                  <a:solidFill>
                    <a:srgbClr val="40619D"/>
                  </a:solidFill>
                  <a:headEnd type="oval" w="med" len="med"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52" name="TextBox 151"/>
                <p:cNvSpPr txBox="1"/>
                <p:nvPr/>
              </p:nvSpPr>
              <p:spPr>
                <a:xfrm>
                  <a:off x="2311569" y="2458357"/>
                  <a:ext cx="550151" cy="48563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>
                      <a:solidFill>
                        <a:srgbClr val="40619D"/>
                      </a:solidFill>
                      <a:latin typeface="Adobe Heiti Std R" panose="020B0400000000000000" pitchFamily="34" charset="-128"/>
                      <a:ea typeface="Adobe Heiti Std R" panose="020B0400000000000000" pitchFamily="34" charset="-128"/>
                    </a:rPr>
                    <a:t>Head</a:t>
                  </a:r>
                  <a:endParaRPr lang="am-ET" sz="1200" dirty="0">
                    <a:solidFill>
                      <a:srgbClr val="40619D"/>
                    </a:solidFill>
                    <a:ea typeface="Adobe Heiti Std R" panose="020B0400000000000000" pitchFamily="34" charset="-128"/>
                  </a:endParaRPr>
                </a:p>
              </p:txBody>
            </p:sp>
          </p:grpSp>
          <p:grpSp>
            <p:nvGrpSpPr>
              <p:cNvPr id="137" name="Group 136"/>
              <p:cNvGrpSpPr/>
              <p:nvPr/>
            </p:nvGrpSpPr>
            <p:grpSpPr>
              <a:xfrm>
                <a:off x="4646026" y="4176718"/>
                <a:ext cx="1310185" cy="334733"/>
                <a:chOff x="1364776" y="2620370"/>
                <a:chExt cx="1310185" cy="586854"/>
              </a:xfrm>
            </p:grpSpPr>
            <p:sp>
              <p:nvSpPr>
                <p:cNvPr id="141" name="Rectangle 140"/>
                <p:cNvSpPr/>
                <p:nvPr/>
              </p:nvSpPr>
              <p:spPr>
                <a:xfrm>
                  <a:off x="1364776" y="2620370"/>
                  <a:ext cx="1310185" cy="586854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/>
                    <a:t>5	</a:t>
                  </a:r>
                  <a:endParaRPr lang="am-ET" sz="1600" dirty="0"/>
                </a:p>
              </p:txBody>
            </p:sp>
            <p:cxnSp>
              <p:nvCxnSpPr>
                <p:cNvPr id="142" name="Straight Connector 141"/>
                <p:cNvCxnSpPr/>
                <p:nvPr/>
              </p:nvCxnSpPr>
              <p:spPr>
                <a:xfrm>
                  <a:off x="2292824" y="2630880"/>
                  <a:ext cx="0" cy="548640"/>
                </a:xfrm>
                <a:prstGeom prst="line">
                  <a:avLst/>
                </a:prstGeom>
                <a:ln w="28575">
                  <a:solidFill>
                    <a:srgbClr val="40619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8" name="Straight Arrow Connector 137"/>
              <p:cNvCxnSpPr/>
              <p:nvPr/>
            </p:nvCxnSpPr>
            <p:spPr>
              <a:xfrm>
                <a:off x="4299139" y="4355699"/>
                <a:ext cx="36576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9" name="Straight Arrow Connector 138"/>
              <p:cNvCxnSpPr/>
              <p:nvPr/>
            </p:nvCxnSpPr>
            <p:spPr>
              <a:xfrm rot="16200000">
                <a:off x="4169187" y="4479143"/>
                <a:ext cx="246888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0" name="Straight Arrow Connector 139"/>
              <p:cNvCxnSpPr/>
              <p:nvPr/>
            </p:nvCxnSpPr>
            <p:spPr>
              <a:xfrm flipH="1">
                <a:off x="4292631" y="4599500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66" name="Straight Arrow Connector 165"/>
            <p:cNvCxnSpPr/>
            <p:nvPr/>
          </p:nvCxnSpPr>
          <p:spPr>
            <a:xfrm>
              <a:off x="5773331" y="5348179"/>
              <a:ext cx="36576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7" name="Straight Arrow Connector 166"/>
            <p:cNvCxnSpPr/>
            <p:nvPr/>
          </p:nvCxnSpPr>
          <p:spPr>
            <a:xfrm rot="16200000">
              <a:off x="6032343" y="5472128"/>
              <a:ext cx="246888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8" name="Straight Arrow Connector 167"/>
            <p:cNvCxnSpPr/>
            <p:nvPr/>
          </p:nvCxnSpPr>
          <p:spPr>
            <a:xfrm flipH="1">
              <a:off x="5332827" y="5596500"/>
              <a:ext cx="82296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9" name="Straight Arrow Connector 168"/>
            <p:cNvCxnSpPr/>
            <p:nvPr/>
          </p:nvCxnSpPr>
          <p:spPr>
            <a:xfrm>
              <a:off x="5342046" y="5844548"/>
              <a:ext cx="310896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0" name="Straight Arrow Connector 169"/>
            <p:cNvCxnSpPr/>
            <p:nvPr/>
          </p:nvCxnSpPr>
          <p:spPr>
            <a:xfrm rot="16200000">
              <a:off x="5209383" y="5719016"/>
              <a:ext cx="246888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8" name="Multiply 107"/>
          <p:cNvSpPr/>
          <p:nvPr/>
        </p:nvSpPr>
        <p:spPr>
          <a:xfrm>
            <a:off x="5511013" y="3456825"/>
            <a:ext cx="433368" cy="510541"/>
          </a:xfrm>
          <a:prstGeom prst="mathMultiply">
            <a:avLst/>
          </a:prstGeom>
          <a:solidFill>
            <a:srgbClr val="FF0000"/>
          </a:solidFill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m-ET" sz="1600"/>
          </a:p>
        </p:txBody>
      </p:sp>
    </p:spTree>
    <p:extLst>
      <p:ext uri="{BB962C8B-B14F-4D97-AF65-F5344CB8AC3E}">
        <p14:creationId xmlns:p14="http://schemas.microsoft.com/office/powerpoint/2010/main" val="40025322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operations – deletion at the beginning of the list</a:t>
            </a:r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23</a:t>
            </a:fld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1877401" y="2252083"/>
            <a:ext cx="8191983" cy="654324"/>
            <a:chOff x="2311569" y="2561122"/>
            <a:chExt cx="8191983" cy="654324"/>
          </a:xfrm>
        </p:grpSpPr>
        <p:grpSp>
          <p:nvGrpSpPr>
            <p:cNvPr id="10" name="Group 9"/>
            <p:cNvGrpSpPr/>
            <p:nvPr/>
          </p:nvGrpSpPr>
          <p:grpSpPr>
            <a:xfrm>
              <a:off x="3113964" y="2611773"/>
              <a:ext cx="1310185" cy="586854"/>
              <a:chOff x="1364776" y="2620370"/>
              <a:chExt cx="1310185" cy="586854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56		</a:t>
                </a:r>
                <a:endParaRPr lang="am-ET" dirty="0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/>
            <p:cNvGrpSpPr/>
            <p:nvPr/>
          </p:nvGrpSpPr>
          <p:grpSpPr>
            <a:xfrm>
              <a:off x="4957550" y="2611773"/>
              <a:ext cx="1310185" cy="586854"/>
              <a:chOff x="1364776" y="2620370"/>
              <a:chExt cx="1310185" cy="586854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12	</a:t>
                </a:r>
                <a:endParaRPr lang="am-ET" dirty="0"/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>
              <a:off x="6801136" y="2603176"/>
              <a:ext cx="1310185" cy="586854"/>
              <a:chOff x="1364776" y="2620370"/>
              <a:chExt cx="1310185" cy="586854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70	</a:t>
                </a:r>
                <a:endParaRPr lang="am-ET" dirty="0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/>
            <p:cNvGrpSpPr/>
            <p:nvPr/>
          </p:nvGrpSpPr>
          <p:grpSpPr>
            <a:xfrm>
              <a:off x="8556581" y="2607410"/>
              <a:ext cx="1310185" cy="586854"/>
              <a:chOff x="1364776" y="2620370"/>
              <a:chExt cx="1310185" cy="586854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8	</a:t>
                </a:r>
                <a:endParaRPr lang="am-ET" dirty="0"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Straight Arrow Connector 22"/>
            <p:cNvCxnSpPr>
              <a:endCxn id="14" idx="1"/>
            </p:cNvCxnSpPr>
            <p:nvPr/>
          </p:nvCxnSpPr>
          <p:spPr>
            <a:xfrm>
              <a:off x="4258669" y="2905200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6102255" y="2911189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7922704" y="2915291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4" name="Group 33"/>
            <p:cNvGrpSpPr/>
            <p:nvPr/>
          </p:nvGrpSpPr>
          <p:grpSpPr>
            <a:xfrm>
              <a:off x="9682571" y="2921932"/>
              <a:ext cx="820981" cy="293514"/>
              <a:chOff x="9682571" y="2921932"/>
              <a:chExt cx="820981" cy="293514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>
                <a:off x="9682571" y="2921932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 rot="16200000">
                <a:off x="10229232" y="3013372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10137792" y="3110921"/>
                <a:ext cx="36576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>
                <a:off x="10183512" y="3162326"/>
                <a:ext cx="27432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>
                <a:off x="10229232" y="3215446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Arrow Connector 34"/>
            <p:cNvCxnSpPr/>
            <p:nvPr/>
          </p:nvCxnSpPr>
          <p:spPr>
            <a:xfrm>
              <a:off x="2473884" y="2921932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2311569" y="2561122"/>
              <a:ext cx="6142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40619D"/>
                  </a:solidFill>
                  <a:latin typeface="Adobe Heiti Std R" panose="020B0400000000000000" pitchFamily="34" charset="-128"/>
                  <a:ea typeface="Adobe Heiti Std R" panose="020B0400000000000000" pitchFamily="34" charset="-128"/>
                </a:rPr>
                <a:t>Head</a:t>
              </a:r>
              <a:endParaRPr lang="am-ET" sz="1400" dirty="0">
                <a:solidFill>
                  <a:srgbClr val="40619D"/>
                </a:solidFill>
                <a:ea typeface="Adobe Heiti Std R" panose="020B0400000000000000" pitchFamily="34" charset="-128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899249" y="3208999"/>
            <a:ext cx="8191983" cy="654324"/>
            <a:chOff x="2311569" y="2561122"/>
            <a:chExt cx="8191983" cy="654324"/>
          </a:xfrm>
        </p:grpSpPr>
        <p:grpSp>
          <p:nvGrpSpPr>
            <p:cNvPr id="42" name="Group 41"/>
            <p:cNvGrpSpPr/>
            <p:nvPr/>
          </p:nvGrpSpPr>
          <p:grpSpPr>
            <a:xfrm>
              <a:off x="3113964" y="2611773"/>
              <a:ext cx="1310185" cy="586854"/>
              <a:chOff x="1364776" y="2620370"/>
              <a:chExt cx="1310185" cy="586854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56		</a:t>
                </a:r>
                <a:endParaRPr lang="am-ET" dirty="0"/>
              </a:p>
            </p:txBody>
          </p:sp>
          <p:cxnSp>
            <p:nvCxnSpPr>
              <p:cNvPr id="64" name="Straight Connector 63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/>
            <p:cNvGrpSpPr/>
            <p:nvPr/>
          </p:nvGrpSpPr>
          <p:grpSpPr>
            <a:xfrm>
              <a:off x="4957550" y="2611773"/>
              <a:ext cx="1310185" cy="586854"/>
              <a:chOff x="1364776" y="2620370"/>
              <a:chExt cx="1310185" cy="586854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12	</a:t>
                </a:r>
                <a:endParaRPr lang="am-ET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up 43"/>
            <p:cNvGrpSpPr/>
            <p:nvPr/>
          </p:nvGrpSpPr>
          <p:grpSpPr>
            <a:xfrm>
              <a:off x="6801136" y="2603176"/>
              <a:ext cx="1310185" cy="586854"/>
              <a:chOff x="1364776" y="2620370"/>
              <a:chExt cx="1310185" cy="586854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70	</a:t>
                </a:r>
                <a:endParaRPr lang="am-ET" dirty="0"/>
              </a:p>
            </p:txBody>
          </p:sp>
          <p:cxnSp>
            <p:nvCxnSpPr>
              <p:cNvPr id="60" name="Straight Connector 59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/>
            <p:cNvGrpSpPr/>
            <p:nvPr/>
          </p:nvGrpSpPr>
          <p:grpSpPr>
            <a:xfrm>
              <a:off x="8556581" y="2607410"/>
              <a:ext cx="1310185" cy="586854"/>
              <a:chOff x="1364776" y="2620370"/>
              <a:chExt cx="1310185" cy="586854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8	</a:t>
                </a:r>
                <a:endParaRPr lang="am-ET" dirty="0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Arrow Connector 45"/>
            <p:cNvCxnSpPr>
              <a:endCxn id="61" idx="1"/>
            </p:cNvCxnSpPr>
            <p:nvPr/>
          </p:nvCxnSpPr>
          <p:spPr>
            <a:xfrm>
              <a:off x="4258669" y="2905200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6102255" y="2911189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7922704" y="2915291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49" name="Group 48"/>
            <p:cNvGrpSpPr/>
            <p:nvPr/>
          </p:nvGrpSpPr>
          <p:grpSpPr>
            <a:xfrm>
              <a:off x="9682571" y="2921932"/>
              <a:ext cx="820981" cy="293514"/>
              <a:chOff x="9682571" y="2921932"/>
              <a:chExt cx="820981" cy="293514"/>
            </a:xfrm>
          </p:grpSpPr>
          <p:cxnSp>
            <p:nvCxnSpPr>
              <p:cNvPr id="52" name="Straight Arrow Connector 51"/>
              <p:cNvCxnSpPr/>
              <p:nvPr/>
            </p:nvCxnSpPr>
            <p:spPr>
              <a:xfrm>
                <a:off x="9682571" y="2921932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 rot="16200000">
                <a:off x="10229232" y="3013372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/>
              <p:nvPr/>
            </p:nvCxnSpPr>
            <p:spPr>
              <a:xfrm>
                <a:off x="10137792" y="3110921"/>
                <a:ext cx="36576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>
                <a:off x="10183512" y="3162326"/>
                <a:ext cx="27432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>
                <a:off x="10229232" y="3215446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0" name="Straight Arrow Connector 49"/>
            <p:cNvCxnSpPr/>
            <p:nvPr/>
          </p:nvCxnSpPr>
          <p:spPr>
            <a:xfrm>
              <a:off x="2473884" y="2921932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2311569" y="2561122"/>
              <a:ext cx="6142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40619D"/>
                  </a:solidFill>
                  <a:latin typeface="Adobe Heiti Std R" panose="020B0400000000000000" pitchFamily="34" charset="-128"/>
                  <a:ea typeface="Adobe Heiti Std R" panose="020B0400000000000000" pitchFamily="34" charset="-128"/>
                </a:rPr>
                <a:t>Head</a:t>
              </a:r>
              <a:endParaRPr lang="am-ET" sz="1400" dirty="0">
                <a:solidFill>
                  <a:srgbClr val="40619D"/>
                </a:solidFill>
                <a:ea typeface="Adobe Heiti Std R" panose="020B0400000000000000" pitchFamily="34" charset="-128"/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846349" y="5091973"/>
            <a:ext cx="6244883" cy="612270"/>
            <a:chOff x="4258669" y="2603176"/>
            <a:chExt cx="6244883" cy="612270"/>
          </a:xfrm>
        </p:grpSpPr>
        <p:grpSp>
          <p:nvGrpSpPr>
            <p:cNvPr id="97" name="Group 96"/>
            <p:cNvGrpSpPr/>
            <p:nvPr/>
          </p:nvGrpSpPr>
          <p:grpSpPr>
            <a:xfrm>
              <a:off x="4957550" y="2611773"/>
              <a:ext cx="1310185" cy="586854"/>
              <a:chOff x="1364776" y="2620370"/>
              <a:chExt cx="1310185" cy="586854"/>
            </a:xfrm>
          </p:grpSpPr>
          <p:sp>
            <p:nvSpPr>
              <p:cNvPr id="115" name="Rectangle 114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12	</a:t>
                </a:r>
                <a:endParaRPr lang="am-ET" dirty="0"/>
              </a:p>
            </p:txBody>
          </p:sp>
          <p:cxnSp>
            <p:nvCxnSpPr>
              <p:cNvPr id="116" name="Straight Connector 115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oup 97"/>
            <p:cNvGrpSpPr/>
            <p:nvPr/>
          </p:nvGrpSpPr>
          <p:grpSpPr>
            <a:xfrm>
              <a:off x="6801136" y="2603176"/>
              <a:ext cx="1310185" cy="586854"/>
              <a:chOff x="1364776" y="2620370"/>
              <a:chExt cx="1310185" cy="586854"/>
            </a:xfrm>
          </p:grpSpPr>
          <p:sp>
            <p:nvSpPr>
              <p:cNvPr id="113" name="Rectangle 112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70	</a:t>
                </a:r>
                <a:endParaRPr lang="am-ET" dirty="0"/>
              </a:p>
            </p:txBody>
          </p:sp>
          <p:cxnSp>
            <p:nvCxnSpPr>
              <p:cNvPr id="114" name="Straight Connector 113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oup 98"/>
            <p:cNvGrpSpPr/>
            <p:nvPr/>
          </p:nvGrpSpPr>
          <p:grpSpPr>
            <a:xfrm>
              <a:off x="8556581" y="2607410"/>
              <a:ext cx="1310185" cy="586854"/>
              <a:chOff x="1364776" y="2620370"/>
              <a:chExt cx="1310185" cy="586854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8	</a:t>
                </a:r>
                <a:endParaRPr lang="am-ET" dirty="0"/>
              </a:p>
            </p:txBody>
          </p:sp>
          <p:cxnSp>
            <p:nvCxnSpPr>
              <p:cNvPr id="112" name="Straight Connector 111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0" name="Straight Arrow Connector 99"/>
            <p:cNvCxnSpPr>
              <a:endCxn id="115" idx="1"/>
            </p:cNvCxnSpPr>
            <p:nvPr/>
          </p:nvCxnSpPr>
          <p:spPr>
            <a:xfrm>
              <a:off x="4258669" y="2905200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6102255" y="2911189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7922704" y="2915291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03" name="Group 102"/>
            <p:cNvGrpSpPr/>
            <p:nvPr/>
          </p:nvGrpSpPr>
          <p:grpSpPr>
            <a:xfrm>
              <a:off x="9682571" y="2921932"/>
              <a:ext cx="820981" cy="293514"/>
              <a:chOff x="9682571" y="2921932"/>
              <a:chExt cx="820981" cy="293514"/>
            </a:xfrm>
          </p:grpSpPr>
          <p:cxnSp>
            <p:nvCxnSpPr>
              <p:cNvPr id="106" name="Straight Arrow Connector 105"/>
              <p:cNvCxnSpPr/>
              <p:nvPr/>
            </p:nvCxnSpPr>
            <p:spPr>
              <a:xfrm>
                <a:off x="9682571" y="2921932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Straight Arrow Connector 106"/>
              <p:cNvCxnSpPr/>
              <p:nvPr/>
            </p:nvCxnSpPr>
            <p:spPr>
              <a:xfrm rot="16200000">
                <a:off x="10229232" y="3013372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" name="Straight Arrow Connector 107"/>
              <p:cNvCxnSpPr/>
              <p:nvPr/>
            </p:nvCxnSpPr>
            <p:spPr>
              <a:xfrm>
                <a:off x="10137792" y="3110921"/>
                <a:ext cx="36576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9" name="Straight Arrow Connector 108"/>
              <p:cNvCxnSpPr/>
              <p:nvPr/>
            </p:nvCxnSpPr>
            <p:spPr>
              <a:xfrm>
                <a:off x="10183512" y="3162326"/>
                <a:ext cx="27432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0" name="Straight Arrow Connector 109"/>
              <p:cNvCxnSpPr/>
              <p:nvPr/>
            </p:nvCxnSpPr>
            <p:spPr>
              <a:xfrm>
                <a:off x="10229232" y="3215446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21" name="TextBox 120"/>
          <p:cNvSpPr txBox="1"/>
          <p:nvPr/>
        </p:nvSpPr>
        <p:spPr>
          <a:xfrm>
            <a:off x="3783251" y="5091695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40619D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Head</a:t>
            </a:r>
            <a:endParaRPr lang="am-ET" sz="1400" dirty="0">
              <a:solidFill>
                <a:srgbClr val="40619D"/>
              </a:solidFill>
              <a:ea typeface="Adobe Heiti Std R" panose="020B0400000000000000" pitchFamily="34" charset="-128"/>
            </a:endParaRPr>
          </a:p>
        </p:txBody>
      </p:sp>
      <p:sp>
        <p:nvSpPr>
          <p:cNvPr id="124" name="Multiply 123"/>
          <p:cNvSpPr/>
          <p:nvPr/>
        </p:nvSpPr>
        <p:spPr>
          <a:xfrm>
            <a:off x="4038940" y="3287581"/>
            <a:ext cx="433368" cy="510541"/>
          </a:xfrm>
          <a:prstGeom prst="mathMultiply">
            <a:avLst/>
          </a:prstGeom>
          <a:solidFill>
            <a:srgbClr val="FF0000"/>
          </a:solidFill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m-ET" sz="1600"/>
          </a:p>
        </p:txBody>
      </p:sp>
      <p:grpSp>
        <p:nvGrpSpPr>
          <p:cNvPr id="7" name="Group 6"/>
          <p:cNvGrpSpPr/>
          <p:nvPr/>
        </p:nvGrpSpPr>
        <p:grpSpPr>
          <a:xfrm>
            <a:off x="1899249" y="4104489"/>
            <a:ext cx="8191983" cy="759464"/>
            <a:chOff x="1899249" y="4104489"/>
            <a:chExt cx="8191983" cy="759464"/>
          </a:xfrm>
        </p:grpSpPr>
        <p:grpSp>
          <p:nvGrpSpPr>
            <p:cNvPr id="68" name="Group 67"/>
            <p:cNvGrpSpPr/>
            <p:nvPr/>
          </p:nvGrpSpPr>
          <p:grpSpPr>
            <a:xfrm>
              <a:off x="1899249" y="4209629"/>
              <a:ext cx="8191983" cy="654324"/>
              <a:chOff x="2311569" y="2561122"/>
              <a:chExt cx="8191983" cy="654324"/>
            </a:xfrm>
          </p:grpSpPr>
          <p:grpSp>
            <p:nvGrpSpPr>
              <p:cNvPr id="69" name="Group 68"/>
              <p:cNvGrpSpPr/>
              <p:nvPr/>
            </p:nvGrpSpPr>
            <p:grpSpPr>
              <a:xfrm>
                <a:off x="3113964" y="2611773"/>
                <a:ext cx="1310185" cy="586854"/>
                <a:chOff x="1364776" y="2620370"/>
                <a:chExt cx="1310185" cy="586854"/>
              </a:xfrm>
            </p:grpSpPr>
            <p:sp>
              <p:nvSpPr>
                <p:cNvPr id="90" name="Rectangle 89"/>
                <p:cNvSpPr/>
                <p:nvPr/>
              </p:nvSpPr>
              <p:spPr>
                <a:xfrm>
                  <a:off x="1364776" y="2620370"/>
                  <a:ext cx="1310185" cy="586854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r"/>
                  <a:r>
                    <a:rPr lang="en-US" dirty="0" smtClean="0"/>
                    <a:t>56		</a:t>
                  </a:r>
                  <a:endParaRPr lang="am-ET" dirty="0"/>
                </a:p>
              </p:txBody>
            </p:sp>
            <p:cxnSp>
              <p:nvCxnSpPr>
                <p:cNvPr id="91" name="Straight Connector 90"/>
                <p:cNvCxnSpPr/>
                <p:nvPr/>
              </p:nvCxnSpPr>
              <p:spPr>
                <a:xfrm>
                  <a:off x="2292824" y="2630880"/>
                  <a:ext cx="0" cy="548640"/>
                </a:xfrm>
                <a:prstGeom prst="line">
                  <a:avLst/>
                </a:prstGeom>
                <a:ln w="28575">
                  <a:solidFill>
                    <a:srgbClr val="40619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Group 69"/>
              <p:cNvGrpSpPr/>
              <p:nvPr/>
            </p:nvGrpSpPr>
            <p:grpSpPr>
              <a:xfrm>
                <a:off x="4957550" y="2611773"/>
                <a:ext cx="1310185" cy="586854"/>
                <a:chOff x="1364776" y="2620370"/>
                <a:chExt cx="1310185" cy="586854"/>
              </a:xfrm>
            </p:grpSpPr>
            <p:sp>
              <p:nvSpPr>
                <p:cNvPr id="88" name="Rectangle 87"/>
                <p:cNvSpPr/>
                <p:nvPr/>
              </p:nvSpPr>
              <p:spPr>
                <a:xfrm>
                  <a:off x="1364776" y="2620370"/>
                  <a:ext cx="1310185" cy="586854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12	</a:t>
                  </a:r>
                  <a:endParaRPr lang="am-ET" dirty="0"/>
                </a:p>
              </p:txBody>
            </p:sp>
            <p:cxnSp>
              <p:nvCxnSpPr>
                <p:cNvPr id="89" name="Straight Connector 88"/>
                <p:cNvCxnSpPr/>
                <p:nvPr/>
              </p:nvCxnSpPr>
              <p:spPr>
                <a:xfrm>
                  <a:off x="2292824" y="2630880"/>
                  <a:ext cx="0" cy="548640"/>
                </a:xfrm>
                <a:prstGeom prst="line">
                  <a:avLst/>
                </a:prstGeom>
                <a:ln w="28575">
                  <a:solidFill>
                    <a:srgbClr val="40619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1" name="Group 70"/>
              <p:cNvGrpSpPr/>
              <p:nvPr/>
            </p:nvGrpSpPr>
            <p:grpSpPr>
              <a:xfrm>
                <a:off x="6801136" y="2603176"/>
                <a:ext cx="1310185" cy="586854"/>
                <a:chOff x="1364776" y="2620370"/>
                <a:chExt cx="1310185" cy="586854"/>
              </a:xfrm>
            </p:grpSpPr>
            <p:sp>
              <p:nvSpPr>
                <p:cNvPr id="86" name="Rectangle 85"/>
                <p:cNvSpPr/>
                <p:nvPr/>
              </p:nvSpPr>
              <p:spPr>
                <a:xfrm>
                  <a:off x="1364776" y="2620370"/>
                  <a:ext cx="1310185" cy="586854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70	</a:t>
                  </a:r>
                  <a:endParaRPr lang="am-ET" dirty="0"/>
                </a:p>
              </p:txBody>
            </p:sp>
            <p:cxnSp>
              <p:nvCxnSpPr>
                <p:cNvPr id="87" name="Straight Connector 86"/>
                <p:cNvCxnSpPr/>
                <p:nvPr/>
              </p:nvCxnSpPr>
              <p:spPr>
                <a:xfrm>
                  <a:off x="2292824" y="2630880"/>
                  <a:ext cx="0" cy="548640"/>
                </a:xfrm>
                <a:prstGeom prst="line">
                  <a:avLst/>
                </a:prstGeom>
                <a:ln w="28575">
                  <a:solidFill>
                    <a:srgbClr val="40619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" name="Group 71"/>
              <p:cNvGrpSpPr/>
              <p:nvPr/>
            </p:nvGrpSpPr>
            <p:grpSpPr>
              <a:xfrm>
                <a:off x="8556581" y="2607410"/>
                <a:ext cx="1310185" cy="586854"/>
                <a:chOff x="1364776" y="2620370"/>
                <a:chExt cx="1310185" cy="586854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1364776" y="2620370"/>
                  <a:ext cx="1310185" cy="586854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8	</a:t>
                  </a:r>
                  <a:endParaRPr lang="am-ET" dirty="0"/>
                </a:p>
              </p:txBody>
            </p:sp>
            <p:cxnSp>
              <p:nvCxnSpPr>
                <p:cNvPr id="85" name="Straight Connector 84"/>
                <p:cNvCxnSpPr/>
                <p:nvPr/>
              </p:nvCxnSpPr>
              <p:spPr>
                <a:xfrm>
                  <a:off x="2292824" y="2630880"/>
                  <a:ext cx="0" cy="548640"/>
                </a:xfrm>
                <a:prstGeom prst="line">
                  <a:avLst/>
                </a:prstGeom>
                <a:ln w="28575">
                  <a:solidFill>
                    <a:srgbClr val="40619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4" name="Straight Arrow Connector 73"/>
              <p:cNvCxnSpPr/>
              <p:nvPr/>
            </p:nvCxnSpPr>
            <p:spPr>
              <a:xfrm>
                <a:off x="6102255" y="2911189"/>
                <a:ext cx="698881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/>
              <p:cNvCxnSpPr/>
              <p:nvPr/>
            </p:nvCxnSpPr>
            <p:spPr>
              <a:xfrm>
                <a:off x="7922704" y="2915291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76" name="Group 75"/>
              <p:cNvGrpSpPr/>
              <p:nvPr/>
            </p:nvGrpSpPr>
            <p:grpSpPr>
              <a:xfrm>
                <a:off x="9682571" y="2921932"/>
                <a:ext cx="820981" cy="293514"/>
                <a:chOff x="9682571" y="2921932"/>
                <a:chExt cx="820981" cy="293514"/>
              </a:xfrm>
            </p:grpSpPr>
            <p:cxnSp>
              <p:nvCxnSpPr>
                <p:cNvPr id="79" name="Straight Arrow Connector 78"/>
                <p:cNvCxnSpPr/>
                <p:nvPr/>
              </p:nvCxnSpPr>
              <p:spPr>
                <a:xfrm>
                  <a:off x="9682571" y="2921932"/>
                  <a:ext cx="640080" cy="0"/>
                </a:xfrm>
                <a:prstGeom prst="straightConnector1">
                  <a:avLst/>
                </a:prstGeom>
                <a:ln w="19050">
                  <a:solidFill>
                    <a:srgbClr val="40619D"/>
                  </a:solidFill>
                  <a:headEnd type="oval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Arrow Connector 79"/>
                <p:cNvCxnSpPr/>
                <p:nvPr/>
              </p:nvCxnSpPr>
              <p:spPr>
                <a:xfrm rot="16200000">
                  <a:off x="10229232" y="3013372"/>
                  <a:ext cx="182880" cy="0"/>
                </a:xfrm>
                <a:prstGeom prst="straightConnector1">
                  <a:avLst/>
                </a:prstGeom>
                <a:ln w="19050">
                  <a:solidFill>
                    <a:srgbClr val="40619D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Arrow Connector 80"/>
                <p:cNvCxnSpPr/>
                <p:nvPr/>
              </p:nvCxnSpPr>
              <p:spPr>
                <a:xfrm>
                  <a:off x="10137792" y="3110921"/>
                  <a:ext cx="365760" cy="0"/>
                </a:xfrm>
                <a:prstGeom prst="straightConnector1">
                  <a:avLst/>
                </a:prstGeom>
                <a:ln w="19050">
                  <a:solidFill>
                    <a:srgbClr val="40619D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Arrow Connector 81"/>
                <p:cNvCxnSpPr/>
                <p:nvPr/>
              </p:nvCxnSpPr>
              <p:spPr>
                <a:xfrm>
                  <a:off x="10183512" y="3162326"/>
                  <a:ext cx="274320" cy="0"/>
                </a:xfrm>
                <a:prstGeom prst="straightConnector1">
                  <a:avLst/>
                </a:prstGeom>
                <a:ln w="19050">
                  <a:solidFill>
                    <a:srgbClr val="40619D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Arrow Connector 82"/>
                <p:cNvCxnSpPr/>
                <p:nvPr/>
              </p:nvCxnSpPr>
              <p:spPr>
                <a:xfrm>
                  <a:off x="10229232" y="3215446"/>
                  <a:ext cx="182880" cy="0"/>
                </a:xfrm>
                <a:prstGeom prst="straightConnector1">
                  <a:avLst/>
                </a:prstGeom>
                <a:ln w="19050">
                  <a:solidFill>
                    <a:srgbClr val="40619D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7" name="Straight Arrow Connector 76"/>
              <p:cNvCxnSpPr/>
              <p:nvPr/>
            </p:nvCxnSpPr>
            <p:spPr>
              <a:xfrm>
                <a:off x="2473884" y="2921932"/>
                <a:ext cx="45720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8" name="TextBox 77"/>
              <p:cNvSpPr txBox="1"/>
              <p:nvPr/>
            </p:nvSpPr>
            <p:spPr>
              <a:xfrm>
                <a:off x="2311569" y="2561122"/>
                <a:ext cx="6142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40619D"/>
                    </a:solidFill>
                    <a:latin typeface="Adobe Heiti Std R" panose="020B0400000000000000" pitchFamily="34" charset="-128"/>
                    <a:ea typeface="Adobe Heiti Std R" panose="020B0400000000000000" pitchFamily="34" charset="-128"/>
                  </a:rPr>
                  <a:t>Head</a:t>
                </a:r>
                <a:endParaRPr lang="am-ET" sz="1400" dirty="0">
                  <a:solidFill>
                    <a:srgbClr val="40619D"/>
                  </a:solidFill>
                  <a:ea typeface="Adobe Heiti Std R" panose="020B0400000000000000" pitchFamily="34" charset="-128"/>
                </a:endParaRPr>
              </a:p>
            </p:txBody>
          </p:sp>
        </p:grpSp>
        <p:sp>
          <p:nvSpPr>
            <p:cNvPr id="3" name="Left Bracket 2"/>
            <p:cNvSpPr/>
            <p:nvPr/>
          </p:nvSpPr>
          <p:spPr>
            <a:xfrm rot="5400000">
              <a:off x="3148537" y="3490491"/>
              <a:ext cx="465950" cy="1693946"/>
            </a:xfrm>
            <a:prstGeom prst="leftBracket">
              <a:avLst/>
            </a:prstGeom>
            <a:ln w="19050">
              <a:solidFill>
                <a:srgbClr val="40619D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am-ET"/>
            </a:p>
          </p:txBody>
        </p:sp>
        <p:cxnSp>
          <p:nvCxnSpPr>
            <p:cNvPr id="125" name="Straight Arrow Connector 124"/>
            <p:cNvCxnSpPr/>
            <p:nvPr/>
          </p:nvCxnSpPr>
          <p:spPr>
            <a:xfrm>
              <a:off x="4228485" y="4559696"/>
              <a:ext cx="27432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89775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operations – deletion at the beginning of the list</a:t>
            </a:r>
            <a:endParaRPr lang="am-ET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24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100" y="2379758"/>
            <a:ext cx="8958200" cy="3279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2844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operations – deletion at the middle of the list</a:t>
            </a:r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25</a:t>
            </a:fld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1877401" y="2252083"/>
            <a:ext cx="8191983" cy="654324"/>
            <a:chOff x="2311569" y="2561122"/>
            <a:chExt cx="8191983" cy="654324"/>
          </a:xfrm>
        </p:grpSpPr>
        <p:grpSp>
          <p:nvGrpSpPr>
            <p:cNvPr id="10" name="Group 9"/>
            <p:cNvGrpSpPr/>
            <p:nvPr/>
          </p:nvGrpSpPr>
          <p:grpSpPr>
            <a:xfrm>
              <a:off x="3113964" y="2611773"/>
              <a:ext cx="1310185" cy="586854"/>
              <a:chOff x="1364776" y="2620370"/>
              <a:chExt cx="1310185" cy="586854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56		</a:t>
                </a:r>
                <a:endParaRPr lang="am-ET" dirty="0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/>
            <p:cNvGrpSpPr/>
            <p:nvPr/>
          </p:nvGrpSpPr>
          <p:grpSpPr>
            <a:xfrm>
              <a:off x="4957550" y="2611773"/>
              <a:ext cx="1310185" cy="586854"/>
              <a:chOff x="1364776" y="2620370"/>
              <a:chExt cx="1310185" cy="586854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12	</a:t>
                </a:r>
                <a:endParaRPr lang="am-ET" dirty="0"/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>
              <a:off x="6801136" y="2603176"/>
              <a:ext cx="1310185" cy="586854"/>
              <a:chOff x="1364776" y="2620370"/>
              <a:chExt cx="1310185" cy="586854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70	</a:t>
                </a:r>
                <a:endParaRPr lang="am-ET" dirty="0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/>
            <p:cNvGrpSpPr/>
            <p:nvPr/>
          </p:nvGrpSpPr>
          <p:grpSpPr>
            <a:xfrm>
              <a:off x="8556581" y="2607410"/>
              <a:ext cx="1310185" cy="586854"/>
              <a:chOff x="1364776" y="2620370"/>
              <a:chExt cx="1310185" cy="586854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8	</a:t>
                </a:r>
                <a:endParaRPr lang="am-ET" dirty="0"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Straight Arrow Connector 22"/>
            <p:cNvCxnSpPr>
              <a:endCxn id="14" idx="1"/>
            </p:cNvCxnSpPr>
            <p:nvPr/>
          </p:nvCxnSpPr>
          <p:spPr>
            <a:xfrm>
              <a:off x="4258669" y="2905200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6102255" y="2911189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7922704" y="2915291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4" name="Group 33"/>
            <p:cNvGrpSpPr/>
            <p:nvPr/>
          </p:nvGrpSpPr>
          <p:grpSpPr>
            <a:xfrm>
              <a:off x="9682571" y="2921932"/>
              <a:ext cx="820981" cy="293514"/>
              <a:chOff x="9682571" y="2921932"/>
              <a:chExt cx="820981" cy="293514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>
                <a:off x="9682571" y="2921932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 rot="16200000">
                <a:off x="10229232" y="3013372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10137792" y="3110921"/>
                <a:ext cx="36576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>
                <a:off x="10183512" y="3162326"/>
                <a:ext cx="27432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>
                <a:off x="10229232" y="3215446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Arrow Connector 34"/>
            <p:cNvCxnSpPr/>
            <p:nvPr/>
          </p:nvCxnSpPr>
          <p:spPr>
            <a:xfrm>
              <a:off x="2473884" y="2921932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2311569" y="2561122"/>
              <a:ext cx="6142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40619D"/>
                  </a:solidFill>
                  <a:latin typeface="Adobe Heiti Std R" panose="020B0400000000000000" pitchFamily="34" charset="-128"/>
                  <a:ea typeface="Adobe Heiti Std R" panose="020B0400000000000000" pitchFamily="34" charset="-128"/>
                </a:rPr>
                <a:t>Head</a:t>
              </a:r>
              <a:endParaRPr lang="am-ET" sz="1400" dirty="0">
                <a:solidFill>
                  <a:srgbClr val="40619D"/>
                </a:solidFill>
                <a:ea typeface="Adobe Heiti Std R" panose="020B0400000000000000" pitchFamily="34" charset="-128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899249" y="3208999"/>
            <a:ext cx="8191983" cy="654324"/>
            <a:chOff x="2311569" y="2561122"/>
            <a:chExt cx="8191983" cy="654324"/>
          </a:xfrm>
        </p:grpSpPr>
        <p:grpSp>
          <p:nvGrpSpPr>
            <p:cNvPr id="42" name="Group 41"/>
            <p:cNvGrpSpPr/>
            <p:nvPr/>
          </p:nvGrpSpPr>
          <p:grpSpPr>
            <a:xfrm>
              <a:off x="3113964" y="2611773"/>
              <a:ext cx="1310185" cy="586854"/>
              <a:chOff x="1364776" y="2620370"/>
              <a:chExt cx="1310185" cy="586854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56		</a:t>
                </a:r>
                <a:endParaRPr lang="am-ET" dirty="0"/>
              </a:p>
            </p:txBody>
          </p:sp>
          <p:cxnSp>
            <p:nvCxnSpPr>
              <p:cNvPr id="64" name="Straight Connector 63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/>
            <p:cNvGrpSpPr/>
            <p:nvPr/>
          </p:nvGrpSpPr>
          <p:grpSpPr>
            <a:xfrm>
              <a:off x="4957550" y="2611773"/>
              <a:ext cx="1310185" cy="586854"/>
              <a:chOff x="1364776" y="2620370"/>
              <a:chExt cx="1310185" cy="586854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12	</a:t>
                </a:r>
                <a:endParaRPr lang="am-ET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up 43"/>
            <p:cNvGrpSpPr/>
            <p:nvPr/>
          </p:nvGrpSpPr>
          <p:grpSpPr>
            <a:xfrm>
              <a:off x="6801136" y="2603176"/>
              <a:ext cx="1310185" cy="586854"/>
              <a:chOff x="1364776" y="2620370"/>
              <a:chExt cx="1310185" cy="586854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70	</a:t>
                </a:r>
                <a:endParaRPr lang="am-ET" dirty="0"/>
              </a:p>
            </p:txBody>
          </p:sp>
          <p:cxnSp>
            <p:nvCxnSpPr>
              <p:cNvPr id="60" name="Straight Connector 59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/>
            <p:cNvGrpSpPr/>
            <p:nvPr/>
          </p:nvGrpSpPr>
          <p:grpSpPr>
            <a:xfrm>
              <a:off x="8556581" y="2607410"/>
              <a:ext cx="1310185" cy="586854"/>
              <a:chOff x="1364776" y="2620370"/>
              <a:chExt cx="1310185" cy="586854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8	</a:t>
                </a:r>
                <a:endParaRPr lang="am-ET" dirty="0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Arrow Connector 45"/>
            <p:cNvCxnSpPr>
              <a:endCxn id="61" idx="1"/>
            </p:cNvCxnSpPr>
            <p:nvPr/>
          </p:nvCxnSpPr>
          <p:spPr>
            <a:xfrm>
              <a:off x="4258669" y="2905200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6102255" y="2911189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7922704" y="2915291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49" name="Group 48"/>
            <p:cNvGrpSpPr/>
            <p:nvPr/>
          </p:nvGrpSpPr>
          <p:grpSpPr>
            <a:xfrm>
              <a:off x="9682571" y="2921932"/>
              <a:ext cx="820981" cy="293514"/>
              <a:chOff x="9682571" y="2921932"/>
              <a:chExt cx="820981" cy="293514"/>
            </a:xfrm>
          </p:grpSpPr>
          <p:cxnSp>
            <p:nvCxnSpPr>
              <p:cNvPr id="52" name="Straight Arrow Connector 51"/>
              <p:cNvCxnSpPr/>
              <p:nvPr/>
            </p:nvCxnSpPr>
            <p:spPr>
              <a:xfrm>
                <a:off x="9682571" y="2921932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 rot="16200000">
                <a:off x="10229232" y="3013372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/>
              <p:nvPr/>
            </p:nvCxnSpPr>
            <p:spPr>
              <a:xfrm>
                <a:off x="10137792" y="3110921"/>
                <a:ext cx="36576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>
                <a:off x="10183512" y="3162326"/>
                <a:ext cx="27432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>
                <a:off x="10229232" y="3215446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0" name="Straight Arrow Connector 49"/>
            <p:cNvCxnSpPr/>
            <p:nvPr/>
          </p:nvCxnSpPr>
          <p:spPr>
            <a:xfrm>
              <a:off x="2473884" y="2921932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2311569" y="2561122"/>
              <a:ext cx="6142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40619D"/>
                  </a:solidFill>
                  <a:latin typeface="Adobe Heiti Std R" panose="020B0400000000000000" pitchFamily="34" charset="-128"/>
                  <a:ea typeface="Adobe Heiti Std R" panose="020B0400000000000000" pitchFamily="34" charset="-128"/>
                </a:rPr>
                <a:t>Head</a:t>
              </a:r>
              <a:endParaRPr lang="am-ET" sz="1400" dirty="0">
                <a:solidFill>
                  <a:srgbClr val="40619D"/>
                </a:solidFill>
                <a:ea typeface="Adobe Heiti Std R" panose="020B0400000000000000" pitchFamily="34" charset="-128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899249" y="4209629"/>
            <a:ext cx="8191983" cy="654324"/>
            <a:chOff x="2311569" y="2561122"/>
            <a:chExt cx="8191983" cy="654324"/>
          </a:xfrm>
        </p:grpSpPr>
        <p:grpSp>
          <p:nvGrpSpPr>
            <p:cNvPr id="69" name="Group 68"/>
            <p:cNvGrpSpPr/>
            <p:nvPr/>
          </p:nvGrpSpPr>
          <p:grpSpPr>
            <a:xfrm>
              <a:off x="3113964" y="2611773"/>
              <a:ext cx="1310185" cy="586854"/>
              <a:chOff x="1364776" y="2620370"/>
              <a:chExt cx="1310185" cy="586854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56		</a:t>
                </a:r>
                <a:endParaRPr lang="am-ET" dirty="0"/>
              </a:p>
            </p:txBody>
          </p:sp>
          <p:cxnSp>
            <p:nvCxnSpPr>
              <p:cNvPr id="91" name="Straight Connector 90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69"/>
            <p:cNvGrpSpPr/>
            <p:nvPr/>
          </p:nvGrpSpPr>
          <p:grpSpPr>
            <a:xfrm>
              <a:off x="4957550" y="2611773"/>
              <a:ext cx="1310185" cy="586854"/>
              <a:chOff x="1364776" y="2620370"/>
              <a:chExt cx="1310185" cy="586854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12	</a:t>
                </a:r>
                <a:endParaRPr lang="am-ET" dirty="0"/>
              </a:p>
            </p:txBody>
          </p:sp>
          <p:cxnSp>
            <p:nvCxnSpPr>
              <p:cNvPr id="89" name="Straight Connector 88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/>
            <p:cNvGrpSpPr/>
            <p:nvPr/>
          </p:nvGrpSpPr>
          <p:grpSpPr>
            <a:xfrm>
              <a:off x="6801136" y="2603176"/>
              <a:ext cx="1310185" cy="586854"/>
              <a:chOff x="1364776" y="2620370"/>
              <a:chExt cx="1310185" cy="586854"/>
            </a:xfrm>
          </p:grpSpPr>
          <p:sp>
            <p:nvSpPr>
              <p:cNvPr id="86" name="Rectangle 85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70	</a:t>
                </a:r>
                <a:endParaRPr lang="am-ET" dirty="0"/>
              </a:p>
            </p:txBody>
          </p:sp>
          <p:cxnSp>
            <p:nvCxnSpPr>
              <p:cNvPr id="87" name="Straight Connector 86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Group 71"/>
            <p:cNvGrpSpPr/>
            <p:nvPr/>
          </p:nvGrpSpPr>
          <p:grpSpPr>
            <a:xfrm>
              <a:off x="8556581" y="2607410"/>
              <a:ext cx="1310185" cy="586854"/>
              <a:chOff x="1364776" y="2620370"/>
              <a:chExt cx="1310185" cy="586854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8	</a:t>
                </a:r>
                <a:endParaRPr lang="am-ET" dirty="0"/>
              </a:p>
            </p:txBody>
          </p:sp>
          <p:cxnSp>
            <p:nvCxnSpPr>
              <p:cNvPr id="85" name="Straight Connector 84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traight Arrow Connector 72"/>
            <p:cNvCxnSpPr/>
            <p:nvPr/>
          </p:nvCxnSpPr>
          <p:spPr>
            <a:xfrm>
              <a:off x="4303639" y="2905200"/>
              <a:ext cx="45720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6432037" y="2911189"/>
              <a:ext cx="36576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7922704" y="2915291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6" name="Group 75"/>
            <p:cNvGrpSpPr/>
            <p:nvPr/>
          </p:nvGrpSpPr>
          <p:grpSpPr>
            <a:xfrm>
              <a:off x="9682571" y="2921932"/>
              <a:ext cx="820981" cy="293514"/>
              <a:chOff x="9682571" y="2921932"/>
              <a:chExt cx="820981" cy="293514"/>
            </a:xfrm>
          </p:grpSpPr>
          <p:cxnSp>
            <p:nvCxnSpPr>
              <p:cNvPr id="79" name="Straight Arrow Connector 78"/>
              <p:cNvCxnSpPr/>
              <p:nvPr/>
            </p:nvCxnSpPr>
            <p:spPr>
              <a:xfrm>
                <a:off x="9682571" y="2921932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/>
              <p:cNvCxnSpPr/>
              <p:nvPr/>
            </p:nvCxnSpPr>
            <p:spPr>
              <a:xfrm rot="16200000">
                <a:off x="10229232" y="3013372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/>
              <p:cNvCxnSpPr/>
              <p:nvPr/>
            </p:nvCxnSpPr>
            <p:spPr>
              <a:xfrm>
                <a:off x="10137792" y="3110921"/>
                <a:ext cx="36576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/>
              <p:cNvCxnSpPr/>
              <p:nvPr/>
            </p:nvCxnSpPr>
            <p:spPr>
              <a:xfrm>
                <a:off x="10183512" y="3162326"/>
                <a:ext cx="27432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/>
              <p:cNvCxnSpPr/>
              <p:nvPr/>
            </p:nvCxnSpPr>
            <p:spPr>
              <a:xfrm>
                <a:off x="10229232" y="3215446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77" name="Straight Arrow Connector 76"/>
            <p:cNvCxnSpPr/>
            <p:nvPr/>
          </p:nvCxnSpPr>
          <p:spPr>
            <a:xfrm>
              <a:off x="2473884" y="2921932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2311569" y="2561122"/>
              <a:ext cx="6142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40619D"/>
                  </a:solidFill>
                  <a:latin typeface="Adobe Heiti Std R" panose="020B0400000000000000" pitchFamily="34" charset="-128"/>
                  <a:ea typeface="Adobe Heiti Std R" panose="020B0400000000000000" pitchFamily="34" charset="-128"/>
                </a:rPr>
                <a:t>Head</a:t>
              </a:r>
              <a:endParaRPr lang="am-ET" sz="1400" dirty="0">
                <a:solidFill>
                  <a:srgbClr val="40619D"/>
                </a:solidFill>
                <a:ea typeface="Adobe Heiti Std R" panose="020B0400000000000000" pitchFamily="34" charset="-128"/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2701644" y="5091973"/>
            <a:ext cx="7389588" cy="612270"/>
            <a:chOff x="3113964" y="2603176"/>
            <a:chExt cx="7389588" cy="612270"/>
          </a:xfrm>
        </p:grpSpPr>
        <p:grpSp>
          <p:nvGrpSpPr>
            <p:cNvPr id="96" name="Group 95"/>
            <p:cNvGrpSpPr/>
            <p:nvPr/>
          </p:nvGrpSpPr>
          <p:grpSpPr>
            <a:xfrm>
              <a:off x="3113964" y="2611773"/>
              <a:ext cx="1310185" cy="586854"/>
              <a:chOff x="1364776" y="2620370"/>
              <a:chExt cx="1310185" cy="586854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56		</a:t>
                </a:r>
                <a:endParaRPr lang="am-ET" dirty="0"/>
              </a:p>
            </p:txBody>
          </p:sp>
          <p:cxnSp>
            <p:nvCxnSpPr>
              <p:cNvPr id="118" name="Straight Connector 117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oup 97"/>
            <p:cNvGrpSpPr/>
            <p:nvPr/>
          </p:nvGrpSpPr>
          <p:grpSpPr>
            <a:xfrm>
              <a:off x="6801136" y="2603176"/>
              <a:ext cx="1310185" cy="586854"/>
              <a:chOff x="1364776" y="2620370"/>
              <a:chExt cx="1310185" cy="586854"/>
            </a:xfrm>
          </p:grpSpPr>
          <p:sp>
            <p:nvSpPr>
              <p:cNvPr id="113" name="Rectangle 112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70	</a:t>
                </a:r>
                <a:endParaRPr lang="am-ET" dirty="0"/>
              </a:p>
            </p:txBody>
          </p:sp>
          <p:cxnSp>
            <p:nvCxnSpPr>
              <p:cNvPr id="114" name="Straight Connector 113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oup 98"/>
            <p:cNvGrpSpPr/>
            <p:nvPr/>
          </p:nvGrpSpPr>
          <p:grpSpPr>
            <a:xfrm>
              <a:off x="8556581" y="2607410"/>
              <a:ext cx="1310185" cy="586854"/>
              <a:chOff x="1364776" y="2620370"/>
              <a:chExt cx="1310185" cy="586854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8	</a:t>
                </a:r>
                <a:endParaRPr lang="am-ET" dirty="0"/>
              </a:p>
            </p:txBody>
          </p:sp>
          <p:cxnSp>
            <p:nvCxnSpPr>
              <p:cNvPr id="112" name="Straight Connector 111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0" name="Straight Arrow Connector 99"/>
            <p:cNvCxnSpPr/>
            <p:nvPr/>
          </p:nvCxnSpPr>
          <p:spPr>
            <a:xfrm>
              <a:off x="4198708" y="2905200"/>
              <a:ext cx="256032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7922704" y="2915291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03" name="Group 102"/>
            <p:cNvGrpSpPr/>
            <p:nvPr/>
          </p:nvGrpSpPr>
          <p:grpSpPr>
            <a:xfrm>
              <a:off x="9682571" y="2921932"/>
              <a:ext cx="820981" cy="293514"/>
              <a:chOff x="9682571" y="2921932"/>
              <a:chExt cx="820981" cy="293514"/>
            </a:xfrm>
          </p:grpSpPr>
          <p:cxnSp>
            <p:nvCxnSpPr>
              <p:cNvPr id="106" name="Straight Arrow Connector 105"/>
              <p:cNvCxnSpPr/>
              <p:nvPr/>
            </p:nvCxnSpPr>
            <p:spPr>
              <a:xfrm>
                <a:off x="9682571" y="2921932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Straight Arrow Connector 106"/>
              <p:cNvCxnSpPr/>
              <p:nvPr/>
            </p:nvCxnSpPr>
            <p:spPr>
              <a:xfrm rot="16200000">
                <a:off x="10229232" y="3013372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" name="Straight Arrow Connector 107"/>
              <p:cNvCxnSpPr/>
              <p:nvPr/>
            </p:nvCxnSpPr>
            <p:spPr>
              <a:xfrm>
                <a:off x="10137792" y="3110921"/>
                <a:ext cx="36576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9" name="Straight Arrow Connector 108"/>
              <p:cNvCxnSpPr/>
              <p:nvPr/>
            </p:nvCxnSpPr>
            <p:spPr>
              <a:xfrm>
                <a:off x="10183512" y="3162326"/>
                <a:ext cx="27432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0" name="Straight Arrow Connector 109"/>
              <p:cNvCxnSpPr/>
              <p:nvPr/>
            </p:nvCxnSpPr>
            <p:spPr>
              <a:xfrm>
                <a:off x="10229232" y="3215446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21" name="TextBox 120"/>
          <p:cNvSpPr txBox="1"/>
          <p:nvPr/>
        </p:nvSpPr>
        <p:spPr>
          <a:xfrm>
            <a:off x="1899249" y="5016604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40619D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Head</a:t>
            </a:r>
            <a:endParaRPr lang="am-ET" sz="1400" dirty="0">
              <a:solidFill>
                <a:srgbClr val="40619D"/>
              </a:solidFill>
              <a:ea typeface="Adobe Heiti Std R" panose="020B0400000000000000" pitchFamily="34" charset="-128"/>
            </a:endParaRPr>
          </a:p>
        </p:txBody>
      </p:sp>
      <p:cxnSp>
        <p:nvCxnSpPr>
          <p:cNvPr id="123" name="Straight Arrow Connector 122"/>
          <p:cNvCxnSpPr/>
          <p:nvPr/>
        </p:nvCxnSpPr>
        <p:spPr>
          <a:xfrm>
            <a:off x="2039716" y="5401144"/>
            <a:ext cx="640080" cy="0"/>
          </a:xfrm>
          <a:prstGeom prst="straightConnector1">
            <a:avLst/>
          </a:prstGeom>
          <a:ln w="19050">
            <a:solidFill>
              <a:srgbClr val="40619D"/>
            </a:solidFill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Multiply 103"/>
          <p:cNvSpPr/>
          <p:nvPr/>
        </p:nvSpPr>
        <p:spPr>
          <a:xfrm>
            <a:off x="5862204" y="3289209"/>
            <a:ext cx="433368" cy="510541"/>
          </a:xfrm>
          <a:prstGeom prst="mathMultiply">
            <a:avLst/>
          </a:prstGeom>
          <a:solidFill>
            <a:srgbClr val="FF0000"/>
          </a:solidFill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m-ET" sz="1600"/>
          </a:p>
        </p:txBody>
      </p:sp>
      <p:sp>
        <p:nvSpPr>
          <p:cNvPr id="105" name="Left Bracket 104"/>
          <p:cNvSpPr/>
          <p:nvPr/>
        </p:nvSpPr>
        <p:spPr>
          <a:xfrm rot="5400000">
            <a:off x="4945499" y="3474493"/>
            <a:ext cx="465950" cy="1693946"/>
          </a:xfrm>
          <a:prstGeom prst="leftBracket">
            <a:avLst/>
          </a:prstGeom>
          <a:ln w="19050">
            <a:solidFill>
              <a:srgbClr val="40619D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27490667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operations – deletion at the middle of the list</a:t>
            </a:r>
            <a:endParaRPr lang="am-ET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26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2666" y="2185475"/>
            <a:ext cx="7366503" cy="3673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4838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operations – deletion at the end of the list</a:t>
            </a:r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27</a:t>
            </a:fld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1877401" y="2252083"/>
            <a:ext cx="8191983" cy="654324"/>
            <a:chOff x="2311569" y="2561122"/>
            <a:chExt cx="8191983" cy="654324"/>
          </a:xfrm>
        </p:grpSpPr>
        <p:grpSp>
          <p:nvGrpSpPr>
            <p:cNvPr id="10" name="Group 9"/>
            <p:cNvGrpSpPr/>
            <p:nvPr/>
          </p:nvGrpSpPr>
          <p:grpSpPr>
            <a:xfrm>
              <a:off x="3113964" y="2611773"/>
              <a:ext cx="1310185" cy="586854"/>
              <a:chOff x="1364776" y="2620370"/>
              <a:chExt cx="1310185" cy="586854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56		</a:t>
                </a:r>
                <a:endParaRPr lang="am-ET" dirty="0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/>
            <p:cNvGrpSpPr/>
            <p:nvPr/>
          </p:nvGrpSpPr>
          <p:grpSpPr>
            <a:xfrm>
              <a:off x="4957550" y="2611773"/>
              <a:ext cx="1310185" cy="586854"/>
              <a:chOff x="1364776" y="2620370"/>
              <a:chExt cx="1310185" cy="586854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12	</a:t>
                </a:r>
                <a:endParaRPr lang="am-ET" dirty="0"/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>
              <a:off x="6801136" y="2603176"/>
              <a:ext cx="1310185" cy="586854"/>
              <a:chOff x="1364776" y="2620370"/>
              <a:chExt cx="1310185" cy="586854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70	</a:t>
                </a:r>
                <a:endParaRPr lang="am-ET" dirty="0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/>
            <p:cNvGrpSpPr/>
            <p:nvPr/>
          </p:nvGrpSpPr>
          <p:grpSpPr>
            <a:xfrm>
              <a:off x="8556581" y="2607410"/>
              <a:ext cx="1310185" cy="586854"/>
              <a:chOff x="1364776" y="2620370"/>
              <a:chExt cx="1310185" cy="586854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8	</a:t>
                </a:r>
                <a:endParaRPr lang="am-ET" dirty="0"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Straight Arrow Connector 22"/>
            <p:cNvCxnSpPr>
              <a:endCxn id="14" idx="1"/>
            </p:cNvCxnSpPr>
            <p:nvPr/>
          </p:nvCxnSpPr>
          <p:spPr>
            <a:xfrm>
              <a:off x="4258669" y="2905200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6102255" y="2911189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7922704" y="2915291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4" name="Group 33"/>
            <p:cNvGrpSpPr/>
            <p:nvPr/>
          </p:nvGrpSpPr>
          <p:grpSpPr>
            <a:xfrm>
              <a:off x="9682571" y="2921932"/>
              <a:ext cx="820981" cy="293514"/>
              <a:chOff x="9682571" y="2921932"/>
              <a:chExt cx="820981" cy="293514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>
                <a:off x="9682571" y="2921932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 rot="16200000">
                <a:off x="10229232" y="3013372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10137792" y="3110921"/>
                <a:ext cx="36576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>
                <a:off x="10183512" y="3162326"/>
                <a:ext cx="27432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>
                <a:off x="10229232" y="3215446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Arrow Connector 34"/>
            <p:cNvCxnSpPr/>
            <p:nvPr/>
          </p:nvCxnSpPr>
          <p:spPr>
            <a:xfrm>
              <a:off x="2473884" y="2921932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2311569" y="2561122"/>
              <a:ext cx="6142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40619D"/>
                  </a:solidFill>
                  <a:latin typeface="Adobe Heiti Std R" panose="020B0400000000000000" pitchFamily="34" charset="-128"/>
                  <a:ea typeface="Adobe Heiti Std R" panose="020B0400000000000000" pitchFamily="34" charset="-128"/>
                </a:rPr>
                <a:t>Head</a:t>
              </a:r>
              <a:endParaRPr lang="am-ET" sz="1400" dirty="0">
                <a:solidFill>
                  <a:srgbClr val="40619D"/>
                </a:solidFill>
                <a:ea typeface="Adobe Heiti Std R" panose="020B0400000000000000" pitchFamily="34" charset="-128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899249" y="3208999"/>
            <a:ext cx="8191983" cy="654324"/>
            <a:chOff x="2311569" y="2561122"/>
            <a:chExt cx="8191983" cy="654324"/>
          </a:xfrm>
        </p:grpSpPr>
        <p:grpSp>
          <p:nvGrpSpPr>
            <p:cNvPr id="42" name="Group 41"/>
            <p:cNvGrpSpPr/>
            <p:nvPr/>
          </p:nvGrpSpPr>
          <p:grpSpPr>
            <a:xfrm>
              <a:off x="3113964" y="2611773"/>
              <a:ext cx="1310185" cy="586854"/>
              <a:chOff x="1364776" y="2620370"/>
              <a:chExt cx="1310185" cy="586854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56		</a:t>
                </a:r>
                <a:endParaRPr lang="am-ET" dirty="0"/>
              </a:p>
            </p:txBody>
          </p:sp>
          <p:cxnSp>
            <p:nvCxnSpPr>
              <p:cNvPr id="64" name="Straight Connector 63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/>
            <p:cNvGrpSpPr/>
            <p:nvPr/>
          </p:nvGrpSpPr>
          <p:grpSpPr>
            <a:xfrm>
              <a:off x="4957550" y="2611773"/>
              <a:ext cx="1310185" cy="586854"/>
              <a:chOff x="1364776" y="2620370"/>
              <a:chExt cx="1310185" cy="586854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12	</a:t>
                </a:r>
                <a:endParaRPr lang="am-ET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up 43"/>
            <p:cNvGrpSpPr/>
            <p:nvPr/>
          </p:nvGrpSpPr>
          <p:grpSpPr>
            <a:xfrm>
              <a:off x="6801136" y="2603176"/>
              <a:ext cx="1310185" cy="586854"/>
              <a:chOff x="1364776" y="2620370"/>
              <a:chExt cx="1310185" cy="586854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70	</a:t>
                </a:r>
                <a:endParaRPr lang="am-ET" dirty="0"/>
              </a:p>
            </p:txBody>
          </p:sp>
          <p:cxnSp>
            <p:nvCxnSpPr>
              <p:cNvPr id="60" name="Straight Connector 59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/>
            <p:cNvGrpSpPr/>
            <p:nvPr/>
          </p:nvGrpSpPr>
          <p:grpSpPr>
            <a:xfrm>
              <a:off x="8556581" y="2607410"/>
              <a:ext cx="1310185" cy="586854"/>
              <a:chOff x="1364776" y="2620370"/>
              <a:chExt cx="1310185" cy="586854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8	</a:t>
                </a:r>
                <a:endParaRPr lang="am-ET" dirty="0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Arrow Connector 45"/>
            <p:cNvCxnSpPr>
              <a:endCxn id="61" idx="1"/>
            </p:cNvCxnSpPr>
            <p:nvPr/>
          </p:nvCxnSpPr>
          <p:spPr>
            <a:xfrm>
              <a:off x="4258669" y="2905200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6102255" y="2911189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7922704" y="2915291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49" name="Group 48"/>
            <p:cNvGrpSpPr/>
            <p:nvPr/>
          </p:nvGrpSpPr>
          <p:grpSpPr>
            <a:xfrm>
              <a:off x="9682571" y="2921932"/>
              <a:ext cx="820981" cy="293514"/>
              <a:chOff x="9682571" y="2921932"/>
              <a:chExt cx="820981" cy="293514"/>
            </a:xfrm>
          </p:grpSpPr>
          <p:cxnSp>
            <p:nvCxnSpPr>
              <p:cNvPr id="52" name="Straight Arrow Connector 51"/>
              <p:cNvCxnSpPr/>
              <p:nvPr/>
            </p:nvCxnSpPr>
            <p:spPr>
              <a:xfrm>
                <a:off x="9682571" y="2921932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 rot="16200000">
                <a:off x="10229232" y="3013372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/>
              <p:nvPr/>
            </p:nvCxnSpPr>
            <p:spPr>
              <a:xfrm>
                <a:off x="10137792" y="3110921"/>
                <a:ext cx="36576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>
                <a:off x="10183512" y="3162326"/>
                <a:ext cx="27432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>
                <a:off x="10229232" y="3215446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0" name="Straight Arrow Connector 49"/>
            <p:cNvCxnSpPr/>
            <p:nvPr/>
          </p:nvCxnSpPr>
          <p:spPr>
            <a:xfrm>
              <a:off x="2473884" y="2921932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2311569" y="2561122"/>
              <a:ext cx="6142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40619D"/>
                  </a:solidFill>
                  <a:latin typeface="Adobe Heiti Std R" panose="020B0400000000000000" pitchFamily="34" charset="-128"/>
                  <a:ea typeface="Adobe Heiti Std R" panose="020B0400000000000000" pitchFamily="34" charset="-128"/>
                </a:rPr>
                <a:t>Head</a:t>
              </a:r>
              <a:endParaRPr lang="am-ET" sz="1400" dirty="0">
                <a:solidFill>
                  <a:srgbClr val="40619D"/>
                </a:solidFill>
                <a:ea typeface="Adobe Heiti Std R" panose="020B0400000000000000" pitchFamily="34" charset="-128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899249" y="4209629"/>
            <a:ext cx="8191983" cy="654324"/>
            <a:chOff x="2311569" y="2561122"/>
            <a:chExt cx="8191983" cy="654324"/>
          </a:xfrm>
        </p:grpSpPr>
        <p:grpSp>
          <p:nvGrpSpPr>
            <p:cNvPr id="69" name="Group 68"/>
            <p:cNvGrpSpPr/>
            <p:nvPr/>
          </p:nvGrpSpPr>
          <p:grpSpPr>
            <a:xfrm>
              <a:off x="3113964" y="2611773"/>
              <a:ext cx="1310185" cy="586854"/>
              <a:chOff x="1364776" y="2620370"/>
              <a:chExt cx="1310185" cy="586854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56		</a:t>
                </a:r>
                <a:endParaRPr lang="am-ET" dirty="0"/>
              </a:p>
            </p:txBody>
          </p:sp>
          <p:cxnSp>
            <p:nvCxnSpPr>
              <p:cNvPr id="91" name="Straight Connector 90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69"/>
            <p:cNvGrpSpPr/>
            <p:nvPr/>
          </p:nvGrpSpPr>
          <p:grpSpPr>
            <a:xfrm>
              <a:off x="4957550" y="2611773"/>
              <a:ext cx="1310185" cy="586854"/>
              <a:chOff x="1364776" y="2620370"/>
              <a:chExt cx="1310185" cy="586854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12	</a:t>
                </a:r>
                <a:endParaRPr lang="am-ET" dirty="0"/>
              </a:p>
            </p:txBody>
          </p:sp>
          <p:cxnSp>
            <p:nvCxnSpPr>
              <p:cNvPr id="89" name="Straight Connector 88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/>
            <p:cNvGrpSpPr/>
            <p:nvPr/>
          </p:nvGrpSpPr>
          <p:grpSpPr>
            <a:xfrm>
              <a:off x="6801136" y="2603176"/>
              <a:ext cx="1310185" cy="586854"/>
              <a:chOff x="1364776" y="2620370"/>
              <a:chExt cx="1310185" cy="586854"/>
            </a:xfrm>
          </p:grpSpPr>
          <p:sp>
            <p:nvSpPr>
              <p:cNvPr id="86" name="Rectangle 85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70	</a:t>
                </a:r>
                <a:endParaRPr lang="am-ET" dirty="0"/>
              </a:p>
            </p:txBody>
          </p:sp>
          <p:cxnSp>
            <p:nvCxnSpPr>
              <p:cNvPr id="87" name="Straight Connector 86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Group 71"/>
            <p:cNvGrpSpPr/>
            <p:nvPr/>
          </p:nvGrpSpPr>
          <p:grpSpPr>
            <a:xfrm>
              <a:off x="8556581" y="2607410"/>
              <a:ext cx="1310185" cy="586854"/>
              <a:chOff x="1364776" y="2620370"/>
              <a:chExt cx="1310185" cy="586854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8	</a:t>
                </a:r>
                <a:endParaRPr lang="am-ET" dirty="0"/>
              </a:p>
            </p:txBody>
          </p:sp>
          <p:cxnSp>
            <p:nvCxnSpPr>
              <p:cNvPr id="85" name="Straight Connector 84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traight Arrow Connector 72"/>
            <p:cNvCxnSpPr>
              <a:endCxn id="88" idx="1"/>
            </p:cNvCxnSpPr>
            <p:nvPr/>
          </p:nvCxnSpPr>
          <p:spPr>
            <a:xfrm>
              <a:off x="4258669" y="2905200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6102255" y="2911189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7952684" y="2915291"/>
              <a:ext cx="36576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6" name="Group 75"/>
            <p:cNvGrpSpPr/>
            <p:nvPr/>
          </p:nvGrpSpPr>
          <p:grpSpPr>
            <a:xfrm>
              <a:off x="10012351" y="2921932"/>
              <a:ext cx="491201" cy="293514"/>
              <a:chOff x="10012351" y="2921932"/>
              <a:chExt cx="491201" cy="293514"/>
            </a:xfrm>
          </p:grpSpPr>
          <p:cxnSp>
            <p:nvCxnSpPr>
              <p:cNvPr id="79" name="Straight Arrow Connector 78"/>
              <p:cNvCxnSpPr/>
              <p:nvPr/>
            </p:nvCxnSpPr>
            <p:spPr>
              <a:xfrm>
                <a:off x="10012351" y="2921932"/>
                <a:ext cx="27432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/>
              <p:cNvCxnSpPr/>
              <p:nvPr/>
            </p:nvCxnSpPr>
            <p:spPr>
              <a:xfrm rot="16200000">
                <a:off x="10199252" y="3013372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/>
              <p:cNvCxnSpPr/>
              <p:nvPr/>
            </p:nvCxnSpPr>
            <p:spPr>
              <a:xfrm>
                <a:off x="10137792" y="3110921"/>
                <a:ext cx="36576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/>
              <p:cNvCxnSpPr/>
              <p:nvPr/>
            </p:nvCxnSpPr>
            <p:spPr>
              <a:xfrm>
                <a:off x="10183512" y="3162326"/>
                <a:ext cx="27432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/>
              <p:cNvCxnSpPr/>
              <p:nvPr/>
            </p:nvCxnSpPr>
            <p:spPr>
              <a:xfrm>
                <a:off x="10229232" y="3215446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77" name="Straight Arrow Connector 76"/>
            <p:cNvCxnSpPr/>
            <p:nvPr/>
          </p:nvCxnSpPr>
          <p:spPr>
            <a:xfrm>
              <a:off x="2473884" y="2921932"/>
              <a:ext cx="640080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2311569" y="2561122"/>
              <a:ext cx="6142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40619D"/>
                  </a:solidFill>
                  <a:latin typeface="Adobe Heiti Std R" panose="020B0400000000000000" pitchFamily="34" charset="-128"/>
                  <a:ea typeface="Adobe Heiti Std R" panose="020B0400000000000000" pitchFamily="34" charset="-128"/>
                </a:rPr>
                <a:t>Head</a:t>
              </a:r>
              <a:endParaRPr lang="am-ET" sz="1400" dirty="0">
                <a:solidFill>
                  <a:srgbClr val="40619D"/>
                </a:solidFill>
                <a:ea typeface="Adobe Heiti Std R" panose="020B0400000000000000" pitchFamily="34" charset="-128"/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2701644" y="5091973"/>
            <a:ext cx="5659701" cy="629154"/>
            <a:chOff x="3113964" y="2603176"/>
            <a:chExt cx="5659701" cy="629154"/>
          </a:xfrm>
        </p:grpSpPr>
        <p:grpSp>
          <p:nvGrpSpPr>
            <p:cNvPr id="96" name="Group 95"/>
            <p:cNvGrpSpPr/>
            <p:nvPr/>
          </p:nvGrpSpPr>
          <p:grpSpPr>
            <a:xfrm>
              <a:off x="3113964" y="2611773"/>
              <a:ext cx="1310185" cy="586854"/>
              <a:chOff x="1364776" y="2620370"/>
              <a:chExt cx="1310185" cy="586854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56		</a:t>
                </a:r>
                <a:endParaRPr lang="am-ET" dirty="0"/>
              </a:p>
            </p:txBody>
          </p:sp>
          <p:cxnSp>
            <p:nvCxnSpPr>
              <p:cNvPr id="118" name="Straight Connector 117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96"/>
            <p:cNvGrpSpPr/>
            <p:nvPr/>
          </p:nvGrpSpPr>
          <p:grpSpPr>
            <a:xfrm>
              <a:off x="4957550" y="2611773"/>
              <a:ext cx="1310185" cy="586854"/>
              <a:chOff x="1364776" y="2620370"/>
              <a:chExt cx="1310185" cy="586854"/>
            </a:xfrm>
          </p:grpSpPr>
          <p:sp>
            <p:nvSpPr>
              <p:cNvPr id="115" name="Rectangle 114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12	</a:t>
                </a:r>
                <a:endParaRPr lang="am-ET" dirty="0"/>
              </a:p>
            </p:txBody>
          </p:sp>
          <p:cxnSp>
            <p:nvCxnSpPr>
              <p:cNvPr id="116" name="Straight Connector 115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oup 97"/>
            <p:cNvGrpSpPr/>
            <p:nvPr/>
          </p:nvGrpSpPr>
          <p:grpSpPr>
            <a:xfrm>
              <a:off x="6801136" y="2603176"/>
              <a:ext cx="1310185" cy="586854"/>
              <a:chOff x="1364776" y="2620370"/>
              <a:chExt cx="1310185" cy="586854"/>
            </a:xfrm>
          </p:grpSpPr>
          <p:sp>
            <p:nvSpPr>
              <p:cNvPr id="113" name="Rectangle 112"/>
              <p:cNvSpPr/>
              <p:nvPr/>
            </p:nvSpPr>
            <p:spPr>
              <a:xfrm>
                <a:off x="1364776" y="2620370"/>
                <a:ext cx="1310185" cy="58685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70	</a:t>
                </a:r>
                <a:endParaRPr lang="am-ET" dirty="0"/>
              </a:p>
            </p:txBody>
          </p:sp>
          <p:cxnSp>
            <p:nvCxnSpPr>
              <p:cNvPr id="114" name="Straight Connector 113"/>
              <p:cNvCxnSpPr/>
              <p:nvPr/>
            </p:nvCxnSpPr>
            <p:spPr>
              <a:xfrm>
                <a:off x="2292824" y="2630880"/>
                <a:ext cx="0" cy="548640"/>
              </a:xfrm>
              <a:prstGeom prst="line">
                <a:avLst/>
              </a:prstGeom>
              <a:ln w="28575">
                <a:solidFill>
                  <a:srgbClr val="40619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0" name="Straight Arrow Connector 99"/>
            <p:cNvCxnSpPr>
              <a:endCxn id="115" idx="1"/>
            </p:cNvCxnSpPr>
            <p:nvPr/>
          </p:nvCxnSpPr>
          <p:spPr>
            <a:xfrm>
              <a:off x="4258669" y="2905200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6102255" y="2911189"/>
              <a:ext cx="698881" cy="0"/>
            </a:xfrm>
            <a:prstGeom prst="straightConnector1">
              <a:avLst/>
            </a:prstGeom>
            <a:ln w="19050">
              <a:solidFill>
                <a:srgbClr val="40619D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03" name="Group 102"/>
            <p:cNvGrpSpPr/>
            <p:nvPr/>
          </p:nvGrpSpPr>
          <p:grpSpPr>
            <a:xfrm>
              <a:off x="7952684" y="2938816"/>
              <a:ext cx="820981" cy="293514"/>
              <a:chOff x="7952684" y="2938816"/>
              <a:chExt cx="820981" cy="293514"/>
            </a:xfrm>
          </p:grpSpPr>
          <p:cxnSp>
            <p:nvCxnSpPr>
              <p:cNvPr id="106" name="Straight Arrow Connector 105"/>
              <p:cNvCxnSpPr/>
              <p:nvPr/>
            </p:nvCxnSpPr>
            <p:spPr>
              <a:xfrm>
                <a:off x="7952684" y="2938816"/>
                <a:ext cx="6400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Straight Arrow Connector 106"/>
              <p:cNvCxnSpPr/>
              <p:nvPr/>
            </p:nvCxnSpPr>
            <p:spPr>
              <a:xfrm rot="16200000">
                <a:off x="8499345" y="3030256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" name="Straight Arrow Connector 107"/>
              <p:cNvCxnSpPr/>
              <p:nvPr/>
            </p:nvCxnSpPr>
            <p:spPr>
              <a:xfrm>
                <a:off x="8407905" y="3127805"/>
                <a:ext cx="36576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9" name="Straight Arrow Connector 108"/>
              <p:cNvCxnSpPr/>
              <p:nvPr/>
            </p:nvCxnSpPr>
            <p:spPr>
              <a:xfrm>
                <a:off x="8453625" y="3179210"/>
                <a:ext cx="27432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0" name="Straight Arrow Connector 109"/>
              <p:cNvCxnSpPr/>
              <p:nvPr/>
            </p:nvCxnSpPr>
            <p:spPr>
              <a:xfrm>
                <a:off x="8499345" y="3232330"/>
                <a:ext cx="182880" cy="0"/>
              </a:xfrm>
              <a:prstGeom prst="straightConnector1">
                <a:avLst/>
              </a:prstGeom>
              <a:ln w="19050">
                <a:solidFill>
                  <a:srgbClr val="40619D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21" name="TextBox 120"/>
          <p:cNvSpPr txBox="1"/>
          <p:nvPr/>
        </p:nvSpPr>
        <p:spPr>
          <a:xfrm>
            <a:off x="1899249" y="5016604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40619D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Head</a:t>
            </a:r>
            <a:endParaRPr lang="am-ET" sz="1400" dirty="0">
              <a:solidFill>
                <a:srgbClr val="40619D"/>
              </a:solidFill>
              <a:ea typeface="Adobe Heiti Std R" panose="020B0400000000000000" pitchFamily="34" charset="-128"/>
            </a:endParaRPr>
          </a:p>
        </p:txBody>
      </p:sp>
      <p:cxnSp>
        <p:nvCxnSpPr>
          <p:cNvPr id="123" name="Straight Arrow Connector 122"/>
          <p:cNvCxnSpPr/>
          <p:nvPr/>
        </p:nvCxnSpPr>
        <p:spPr>
          <a:xfrm>
            <a:off x="2039716" y="5401144"/>
            <a:ext cx="640080" cy="0"/>
          </a:xfrm>
          <a:prstGeom prst="straightConnector1">
            <a:avLst/>
          </a:prstGeom>
          <a:ln w="19050">
            <a:solidFill>
              <a:srgbClr val="40619D"/>
            </a:solidFill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Multiply 103"/>
          <p:cNvSpPr/>
          <p:nvPr/>
        </p:nvSpPr>
        <p:spPr>
          <a:xfrm>
            <a:off x="7689045" y="3307897"/>
            <a:ext cx="433368" cy="510541"/>
          </a:xfrm>
          <a:prstGeom prst="mathMultiply">
            <a:avLst/>
          </a:prstGeom>
          <a:solidFill>
            <a:srgbClr val="FF0000"/>
          </a:solidFill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m-ET" sz="1600"/>
          </a:p>
        </p:txBody>
      </p:sp>
      <p:sp>
        <p:nvSpPr>
          <p:cNvPr id="105" name="Left Bracket 104"/>
          <p:cNvSpPr/>
          <p:nvPr/>
        </p:nvSpPr>
        <p:spPr>
          <a:xfrm rot="5400000">
            <a:off x="8514320" y="3489464"/>
            <a:ext cx="465950" cy="1693946"/>
          </a:xfrm>
          <a:prstGeom prst="leftBracket">
            <a:avLst/>
          </a:prstGeom>
          <a:ln w="19050">
            <a:solidFill>
              <a:srgbClr val="40619D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6377920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operation in linked list</a:t>
            </a:r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74032" y="2818220"/>
            <a:ext cx="340092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SEARCH</a:t>
            </a:r>
            <a:r>
              <a:rPr lang="am-ET" dirty="0" smtClean="0"/>
              <a:t>-LIST(head</a:t>
            </a:r>
            <a:r>
              <a:rPr lang="en-US" dirty="0" smtClean="0"/>
              <a:t>, key</a:t>
            </a:r>
            <a:r>
              <a:rPr lang="am-ET" dirty="0" smtClean="0"/>
              <a:t>)</a:t>
            </a:r>
            <a:endParaRPr lang="am-ET" dirty="0"/>
          </a:p>
          <a:p>
            <a:pPr>
              <a:lnSpc>
                <a:spcPct val="150000"/>
              </a:lnSpc>
            </a:pPr>
            <a:r>
              <a:rPr lang="am-ET" dirty="0"/>
              <a:t>1 cur ← head</a:t>
            </a:r>
          </a:p>
          <a:p>
            <a:pPr>
              <a:lnSpc>
                <a:spcPct val="150000"/>
              </a:lnSpc>
            </a:pPr>
            <a:r>
              <a:rPr lang="am-ET" dirty="0"/>
              <a:t>2 while cur != Null</a:t>
            </a:r>
          </a:p>
          <a:p>
            <a:pPr marL="342900" indent="-342900">
              <a:lnSpc>
                <a:spcPct val="150000"/>
              </a:lnSpc>
              <a:buAutoNum type="arabicPlain" startAt="3"/>
            </a:pPr>
            <a:r>
              <a:rPr lang="am-ET" dirty="0" smtClean="0"/>
              <a:t>do </a:t>
            </a:r>
            <a:r>
              <a:rPr lang="en-US" dirty="0" smtClean="0"/>
              <a:t>	if</a:t>
            </a:r>
            <a:r>
              <a:rPr lang="am-ET" dirty="0" smtClean="0"/>
              <a:t> cur.data</a:t>
            </a:r>
            <a:r>
              <a:rPr lang="en-US" dirty="0" smtClean="0"/>
              <a:t> = key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4     			return cur  </a:t>
            </a:r>
            <a:endParaRPr lang="am-ET" dirty="0"/>
          </a:p>
          <a:p>
            <a:pPr marL="342900" indent="-342900">
              <a:lnSpc>
                <a:spcPct val="150000"/>
              </a:lnSpc>
              <a:buAutoNum type="arabicPlain" startAt="5"/>
            </a:pPr>
            <a:r>
              <a:rPr lang="en-US" dirty="0" smtClean="0"/>
              <a:t>         </a:t>
            </a:r>
            <a:r>
              <a:rPr lang="am-ET" dirty="0" smtClean="0"/>
              <a:t>cur </a:t>
            </a:r>
            <a:r>
              <a:rPr lang="am-ET" dirty="0"/>
              <a:t>← </a:t>
            </a:r>
            <a:r>
              <a:rPr lang="am-ET" dirty="0" smtClean="0"/>
              <a:t>cur.next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AutoNum type="arabicPlain" startAt="5"/>
            </a:pPr>
            <a:r>
              <a:rPr lang="en-US" dirty="0" smtClean="0"/>
              <a:t>Return null</a:t>
            </a:r>
            <a:endParaRPr lang="am-ET" dirty="0"/>
          </a:p>
        </p:txBody>
      </p:sp>
      <p:sp>
        <p:nvSpPr>
          <p:cNvPr id="7" name="Rectangle 6"/>
          <p:cNvSpPr/>
          <p:nvPr/>
        </p:nvSpPr>
        <p:spPr>
          <a:xfrm>
            <a:off x="5514808" y="2635124"/>
            <a:ext cx="6096000" cy="33670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/>
              <a:t>struct</a:t>
            </a:r>
            <a:r>
              <a:rPr lang="en-US" dirty="0"/>
              <a:t> Node *</a:t>
            </a:r>
            <a:r>
              <a:rPr lang="en-US" dirty="0" err="1"/>
              <a:t>searchNode</a:t>
            </a:r>
            <a:r>
              <a:rPr lang="en-US" dirty="0"/>
              <a:t>(</a:t>
            </a:r>
            <a:r>
              <a:rPr lang="en-US" dirty="0" err="1"/>
              <a:t>struct</a:t>
            </a:r>
            <a:r>
              <a:rPr lang="en-US" dirty="0"/>
              <a:t> Node *head, </a:t>
            </a:r>
            <a:r>
              <a:rPr lang="en-US" dirty="0" err="1"/>
              <a:t>int</a:t>
            </a:r>
            <a:r>
              <a:rPr lang="en-US" dirty="0"/>
              <a:t> n) {</a:t>
            </a:r>
          </a:p>
          <a:p>
            <a:pPr>
              <a:lnSpc>
                <a:spcPct val="150000"/>
              </a:lnSpc>
            </a:pPr>
            <a:r>
              <a:rPr lang="en-US" dirty="0"/>
              <a:t>	Node *cur = head;</a:t>
            </a:r>
          </a:p>
          <a:p>
            <a:pPr>
              <a:lnSpc>
                <a:spcPct val="150000"/>
              </a:lnSpc>
            </a:pPr>
            <a:r>
              <a:rPr lang="en-US" dirty="0"/>
              <a:t>	while(cur) {</a:t>
            </a:r>
          </a:p>
          <a:p>
            <a:pPr>
              <a:lnSpc>
                <a:spcPct val="150000"/>
              </a:lnSpc>
            </a:pPr>
            <a:r>
              <a:rPr lang="en-US" dirty="0"/>
              <a:t>		if(cur-&gt;data == n) return cur;</a:t>
            </a:r>
          </a:p>
          <a:p>
            <a:pPr>
              <a:lnSpc>
                <a:spcPct val="150000"/>
              </a:lnSpc>
            </a:pPr>
            <a:r>
              <a:rPr lang="en-US" dirty="0"/>
              <a:t>		cur = cur-&gt;next;</a:t>
            </a:r>
          </a:p>
          <a:p>
            <a:pPr>
              <a:lnSpc>
                <a:spcPct val="150000"/>
              </a:lnSpc>
            </a:pPr>
            <a:r>
              <a:rPr lang="en-US" dirty="0"/>
              <a:t>	}</a:t>
            </a:r>
          </a:p>
          <a:p>
            <a:pPr>
              <a:lnSpc>
                <a:spcPct val="150000"/>
              </a:lnSpc>
            </a:pPr>
            <a:r>
              <a:rPr lang="en-US" dirty="0"/>
              <a:t>	return null;</a:t>
            </a:r>
          </a:p>
          <a:p>
            <a:pPr>
              <a:lnSpc>
                <a:spcPct val="150000"/>
              </a:lnSpc>
            </a:pPr>
            <a:r>
              <a:rPr lang="en-US" dirty="0"/>
              <a:t>}</a:t>
            </a:r>
            <a:endParaRPr lang="am-ET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032355" y="2076459"/>
            <a:ext cx="0" cy="405791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120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linked list over array</a:t>
            </a:r>
            <a:endParaRPr lang="am-E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Advantages</a:t>
            </a:r>
          </a:p>
          <a:p>
            <a:r>
              <a:rPr lang="en-US" dirty="0" smtClean="0"/>
              <a:t>1</a:t>
            </a:r>
            <a:r>
              <a:rPr lang="en-US" dirty="0"/>
              <a:t>) Dynamic size</a:t>
            </a:r>
          </a:p>
          <a:p>
            <a:r>
              <a:rPr lang="en-US" dirty="0"/>
              <a:t>2) Ease of </a:t>
            </a:r>
            <a:r>
              <a:rPr lang="en-US" dirty="0" smtClean="0"/>
              <a:t>insertion/deletion</a:t>
            </a:r>
            <a:endParaRPr lang="en-US" dirty="0"/>
          </a:p>
          <a:p>
            <a:pPr marL="0" indent="0">
              <a:buNone/>
            </a:pPr>
            <a:r>
              <a:rPr lang="en-US" sz="2400" dirty="0"/>
              <a:t>Drawbacks</a:t>
            </a:r>
            <a:r>
              <a:rPr lang="en-US" dirty="0"/>
              <a:t>:</a:t>
            </a:r>
          </a:p>
          <a:p>
            <a:r>
              <a:rPr lang="en-US" dirty="0"/>
              <a:t>1) Random access is not allowed. We have to access elements sequentially starting from the first node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2) Extra memory space for a pointer is required with each element of the list.</a:t>
            </a:r>
          </a:p>
          <a:p>
            <a:r>
              <a:rPr lang="en-US" dirty="0"/>
              <a:t>3) Not cache friendly. Since array elements are contiguous locations, there is locality of reference which is not there in case of linked lists.</a:t>
            </a:r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28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</a:t>
            </a:r>
            <a:r>
              <a:rPr lang="en-US" dirty="0" err="1" smtClean="0"/>
              <a:t>adt</a:t>
            </a:r>
            <a:endParaRPr lang="am-E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smtClean="0"/>
              <a:t>list contains elements of </a:t>
            </a:r>
            <a:r>
              <a:rPr lang="en-US" dirty="0" smtClean="0">
                <a:solidFill>
                  <a:srgbClr val="FF0000"/>
                </a:solidFill>
              </a:rPr>
              <a:t>same type </a:t>
            </a:r>
            <a:r>
              <a:rPr lang="en-US" dirty="0" smtClean="0"/>
              <a:t>arranged in </a:t>
            </a:r>
            <a:r>
              <a:rPr lang="en-US" dirty="0" smtClean="0">
                <a:solidFill>
                  <a:srgbClr val="FF0000"/>
                </a:solidFill>
              </a:rPr>
              <a:t>sequential</a:t>
            </a:r>
            <a:r>
              <a:rPr lang="en-US" dirty="0" smtClean="0"/>
              <a:t> order.</a:t>
            </a:r>
            <a:endParaRPr lang="en-US" dirty="0"/>
          </a:p>
          <a:p>
            <a:r>
              <a:rPr lang="en-US" dirty="0" smtClean="0"/>
              <a:t>Lists </a:t>
            </a:r>
            <a:r>
              <a:rPr lang="en-US" dirty="0"/>
              <a:t>are very </a:t>
            </a:r>
            <a:r>
              <a:rPr lang="en-US" dirty="0" smtClean="0"/>
              <a:t>common </a:t>
            </a:r>
            <a:r>
              <a:rPr lang="en-US" dirty="0"/>
              <a:t>in computing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 student list, list of events, list of appointments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/>
              <a:t>Two Major Implementations</a:t>
            </a:r>
          </a:p>
          <a:p>
            <a:pPr lvl="1"/>
            <a:r>
              <a:rPr lang="en-US" dirty="0" smtClean="0"/>
              <a:t>Array </a:t>
            </a:r>
            <a:r>
              <a:rPr lang="en-US" dirty="0"/>
              <a:t>implementation</a:t>
            </a:r>
          </a:p>
          <a:p>
            <a:pPr lvl="1"/>
            <a:r>
              <a:rPr lang="en-US" dirty="0" smtClean="0"/>
              <a:t>Linked </a:t>
            </a:r>
            <a:r>
              <a:rPr lang="en-US" dirty="0"/>
              <a:t>list </a:t>
            </a:r>
            <a:r>
              <a:rPr lang="en-US" dirty="0" smtClean="0"/>
              <a:t>implementation</a:t>
            </a:r>
          </a:p>
          <a:p>
            <a:pPr lvl="1"/>
            <a:endParaRPr lang="en-US" dirty="0"/>
          </a:p>
          <a:p>
            <a:pPr marL="3240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1412" y="3592422"/>
            <a:ext cx="6515100" cy="30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37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Sequential and Linked Organizations</a:t>
            </a:r>
            <a:endParaRPr lang="am-E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Sequential organization </a:t>
            </a:r>
            <a:r>
              <a:rPr lang="en-US" dirty="0"/>
              <a:t>The features of this organization are the following: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Successive </a:t>
            </a:r>
            <a:r>
              <a:rPr lang="en-US" dirty="0"/>
              <a:t>elements of a list are stored a </a:t>
            </a:r>
            <a:r>
              <a:rPr lang="en-US" b="1" dirty="0"/>
              <a:t>fixed distance </a:t>
            </a:r>
            <a:r>
              <a:rPr lang="en-US" b="1" dirty="0" smtClean="0"/>
              <a:t>apart</a:t>
            </a:r>
            <a:r>
              <a:rPr lang="en-US" dirty="0" smtClean="0"/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It </a:t>
            </a:r>
            <a:r>
              <a:rPr lang="en-US" dirty="0"/>
              <a:t>provides </a:t>
            </a:r>
            <a:r>
              <a:rPr lang="en-US" b="1" i="1" dirty="0"/>
              <a:t>static allocation</a:t>
            </a:r>
            <a:r>
              <a:rPr lang="en-US" dirty="0"/>
              <a:t>, which means, the space allocation done by a </a:t>
            </a:r>
            <a:r>
              <a:rPr lang="en-US" dirty="0" smtClean="0"/>
              <a:t>compiler once </a:t>
            </a:r>
            <a:r>
              <a:rPr lang="en-US" dirty="0"/>
              <a:t>cannot be changed during execution, and the size has to be known in </a:t>
            </a:r>
            <a:r>
              <a:rPr lang="en-US" dirty="0" smtClean="0"/>
              <a:t>advance.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As </a:t>
            </a:r>
            <a:r>
              <a:rPr lang="en-US" dirty="0"/>
              <a:t>individual objects are stored a fixed distance apart, we can </a:t>
            </a:r>
            <a:r>
              <a:rPr lang="en-US" b="1" dirty="0"/>
              <a:t>access</a:t>
            </a:r>
            <a:r>
              <a:rPr lang="en-US" dirty="0"/>
              <a:t> any </a:t>
            </a:r>
            <a:r>
              <a:rPr lang="en-US" dirty="0" smtClean="0"/>
              <a:t>element randomly.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Insertion </a:t>
            </a:r>
            <a:r>
              <a:rPr lang="en-US" dirty="0"/>
              <a:t>and deletion of objects in between the list require </a:t>
            </a:r>
            <a:r>
              <a:rPr lang="en-US" b="1" dirty="0"/>
              <a:t>a lot of data </a:t>
            </a:r>
            <a:r>
              <a:rPr lang="en-US" b="1" dirty="0" smtClean="0"/>
              <a:t>movement</a:t>
            </a:r>
            <a:r>
              <a:rPr lang="en-US" dirty="0" smtClean="0"/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It </a:t>
            </a:r>
            <a:r>
              <a:rPr lang="en-US" dirty="0"/>
              <a:t>is </a:t>
            </a:r>
            <a:r>
              <a:rPr lang="en-US" b="1" dirty="0"/>
              <a:t>space inefficient </a:t>
            </a:r>
            <a:r>
              <a:rPr lang="en-US" dirty="0"/>
              <a:t>for large objects with frequent insertions and </a:t>
            </a:r>
            <a:r>
              <a:rPr lang="en-US" dirty="0" smtClean="0"/>
              <a:t>deletions.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An </a:t>
            </a:r>
            <a:r>
              <a:rPr lang="en-US" dirty="0"/>
              <a:t>element need </a:t>
            </a:r>
            <a:r>
              <a:rPr lang="en-US" b="1" dirty="0"/>
              <a:t>not</a:t>
            </a:r>
            <a:r>
              <a:rPr lang="en-US" dirty="0"/>
              <a:t> know/store and keep the address of its successive element.</a:t>
            </a:r>
          </a:p>
          <a:p>
            <a:pPr>
              <a:lnSpc>
                <a:spcPct val="150000"/>
              </a:lnSpc>
            </a:pPr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04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Sequential and Linked Organizations</a:t>
            </a:r>
            <a:endParaRPr lang="am-E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715956"/>
            <a:ext cx="11029615" cy="446277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Linked organization</a:t>
            </a:r>
            <a:r>
              <a:rPr lang="en-US" dirty="0"/>
              <a:t> The features of this organization include the following: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Elements </a:t>
            </a:r>
            <a:r>
              <a:rPr lang="en-US" dirty="0"/>
              <a:t>can be placed </a:t>
            </a:r>
            <a:r>
              <a:rPr lang="en-US" b="1" dirty="0"/>
              <a:t>anywhere</a:t>
            </a:r>
            <a:r>
              <a:rPr lang="en-US" dirty="0"/>
              <a:t> in the memory.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Dynamic </a:t>
            </a:r>
            <a:r>
              <a:rPr lang="en-US" b="1" dirty="0"/>
              <a:t>allocation</a:t>
            </a:r>
            <a:r>
              <a:rPr lang="en-US" dirty="0"/>
              <a:t> (size need not be known in advance), that is, space allocation </a:t>
            </a:r>
            <a:r>
              <a:rPr lang="en-US" dirty="0" smtClean="0"/>
              <a:t>as per </a:t>
            </a:r>
            <a:r>
              <a:rPr lang="en-US" dirty="0"/>
              <a:t>need can be done during execution.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As </a:t>
            </a:r>
            <a:r>
              <a:rPr lang="en-US" dirty="0"/>
              <a:t>objects are not placed in consecutive locations at a fixed distance apart, </a:t>
            </a:r>
            <a:r>
              <a:rPr lang="en-US" b="1" dirty="0" smtClean="0"/>
              <a:t>random access </a:t>
            </a:r>
            <a:r>
              <a:rPr lang="en-US" b="1" dirty="0"/>
              <a:t>to elements is not possible.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Insertion </a:t>
            </a:r>
            <a:r>
              <a:rPr lang="en-US" dirty="0"/>
              <a:t>and deletion of objects </a:t>
            </a:r>
            <a:r>
              <a:rPr lang="en-US" b="1" dirty="0"/>
              <a:t>do not require any data shifting.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It </a:t>
            </a:r>
            <a:r>
              <a:rPr lang="en-US" dirty="0"/>
              <a:t>is </a:t>
            </a:r>
            <a:r>
              <a:rPr lang="en-US" b="1" dirty="0"/>
              <a:t>space efficient</a:t>
            </a:r>
            <a:r>
              <a:rPr lang="en-US" dirty="0"/>
              <a:t> for large objects with frequent insertions and deletions.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Each </a:t>
            </a:r>
            <a:r>
              <a:rPr lang="en-US" dirty="0"/>
              <a:t>element in general is a collection of data and a link. </a:t>
            </a:r>
            <a:r>
              <a:rPr lang="en-US" b="1" dirty="0"/>
              <a:t>At least one link field is a must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Every </a:t>
            </a:r>
            <a:r>
              <a:rPr lang="en-US" dirty="0"/>
              <a:t>element </a:t>
            </a:r>
            <a:r>
              <a:rPr lang="en-US" b="1" dirty="0"/>
              <a:t>keeps the address of its successor </a:t>
            </a:r>
            <a:r>
              <a:rPr lang="en-US" dirty="0"/>
              <a:t>element in a link field.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only burden is that we need </a:t>
            </a:r>
            <a:r>
              <a:rPr lang="en-US" b="1" dirty="0"/>
              <a:t>additional space </a:t>
            </a:r>
            <a:r>
              <a:rPr lang="en-US" dirty="0"/>
              <a:t>for the </a:t>
            </a:r>
            <a:r>
              <a:rPr lang="en-US" b="1" i="1" dirty="0"/>
              <a:t>link</a:t>
            </a:r>
            <a:r>
              <a:rPr lang="en-US" dirty="0"/>
              <a:t> field for each element</a:t>
            </a:r>
            <a:r>
              <a:rPr lang="en-US" dirty="0" smtClean="0"/>
              <a:t>. However</a:t>
            </a:r>
            <a:r>
              <a:rPr lang="en-US" dirty="0"/>
              <a:t>, additional space is not a severe penalty when large objects are to be stored.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Linked </a:t>
            </a:r>
            <a:r>
              <a:rPr lang="en-US" dirty="0"/>
              <a:t>organization needs the use of </a:t>
            </a:r>
            <a:r>
              <a:rPr lang="en-US" b="1" dirty="0"/>
              <a:t>pointers and dynamic memory allocation.</a:t>
            </a:r>
            <a:endParaRPr lang="am-ET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89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1</a:t>
            </a:r>
            <a:endParaRPr lang="am-E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Write an algorithm for program that </a:t>
            </a:r>
            <a:r>
              <a:rPr lang="en-US" sz="4800" dirty="0" smtClean="0"/>
              <a:t>returns the number of the nodes in the linked list?</a:t>
            </a:r>
            <a:endParaRPr lang="en-US" sz="4800" dirty="0" smtClean="0"/>
          </a:p>
          <a:p>
            <a:endParaRPr lang="en-US" sz="4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94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1</a:t>
            </a:r>
            <a:endParaRPr lang="am-E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Write an algorithm for program that update the a value of a node in a linked list?</a:t>
            </a:r>
          </a:p>
          <a:p>
            <a:r>
              <a:rPr lang="en-US" sz="2800" dirty="0" smtClean="0"/>
              <a:t>Note: the node can be located anywhere in the linked list. </a:t>
            </a:r>
            <a:endParaRPr lang="en-US" sz="4400" dirty="0" smtClean="0"/>
          </a:p>
          <a:p>
            <a:endParaRPr lang="am-ET" sz="4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8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</a:t>
            </a:r>
            <a:r>
              <a:rPr lang="en-US" dirty="0" smtClean="0"/>
              <a:t>Implementation of list </a:t>
            </a:r>
            <a:r>
              <a:rPr lang="en-US" dirty="0" err="1" smtClean="0"/>
              <a:t>adt</a:t>
            </a:r>
            <a:endParaRPr lang="am-E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Array </a:t>
            </a:r>
            <a:r>
              <a:rPr lang="en-US" dirty="0"/>
              <a:t>is a list of a </a:t>
            </a:r>
            <a:r>
              <a:rPr lang="en-US" dirty="0">
                <a:solidFill>
                  <a:srgbClr val="FF0000"/>
                </a:solidFill>
              </a:rPr>
              <a:t>finite</a:t>
            </a:r>
            <a:r>
              <a:rPr lang="en-US" dirty="0"/>
              <a:t> number </a:t>
            </a:r>
            <a:r>
              <a:rPr lang="en-US" i="1" dirty="0"/>
              <a:t>n </a:t>
            </a:r>
            <a:r>
              <a:rPr lang="en-US" dirty="0"/>
              <a:t>of </a:t>
            </a:r>
            <a:r>
              <a:rPr lang="en-US" dirty="0">
                <a:solidFill>
                  <a:srgbClr val="FF0000"/>
                </a:solidFill>
              </a:rPr>
              <a:t>homogeneous</a:t>
            </a:r>
            <a:r>
              <a:rPr lang="en-US" dirty="0"/>
              <a:t> data elements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/>
              <a:t>The elements of the array are stored respectively in </a:t>
            </a:r>
            <a:r>
              <a:rPr lang="en-US" dirty="0">
                <a:solidFill>
                  <a:srgbClr val="FF0000"/>
                </a:solidFill>
              </a:rPr>
              <a:t>successive memory locations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Array </a:t>
            </a:r>
            <a:r>
              <a:rPr lang="en-US" dirty="0"/>
              <a:t>is a prime candidate for </a:t>
            </a:r>
            <a:r>
              <a:rPr lang="en-US" dirty="0" smtClean="0"/>
              <a:t>implementing list </a:t>
            </a:r>
            <a:r>
              <a:rPr lang="en-US" dirty="0"/>
              <a:t>ADT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Simple </a:t>
            </a:r>
            <a:r>
              <a:rPr lang="en-US" dirty="0"/>
              <a:t>construct to handle a collection of items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Operations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addAt</a:t>
            </a:r>
            <a:r>
              <a:rPr lang="en-US" dirty="0" smtClean="0"/>
              <a:t>(), </a:t>
            </a:r>
            <a:r>
              <a:rPr lang="en-US" dirty="0" err="1" smtClean="0"/>
              <a:t>removeAt</a:t>
            </a:r>
            <a:r>
              <a:rPr lang="en-US" dirty="0" smtClean="0"/>
              <a:t>(), </a:t>
            </a:r>
            <a:r>
              <a:rPr lang="en-US" dirty="0" err="1" smtClean="0"/>
              <a:t>getSize</a:t>
            </a:r>
            <a:r>
              <a:rPr lang="en-US" dirty="0" smtClean="0"/>
              <a:t>(), </a:t>
            </a:r>
            <a:r>
              <a:rPr lang="en-US" dirty="0" err="1" smtClean="0"/>
              <a:t>isEmpty</a:t>
            </a:r>
            <a:r>
              <a:rPr lang="en-US" dirty="0" smtClean="0"/>
              <a:t>()…etc.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Advantage</a:t>
            </a:r>
            <a:r>
              <a:rPr lang="en-US" dirty="0"/>
              <a:t>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Very </a:t>
            </a:r>
            <a:r>
              <a:rPr lang="en-US" dirty="0">
                <a:solidFill>
                  <a:srgbClr val="FF0000"/>
                </a:solidFill>
              </a:rPr>
              <a:t>fast retrieval</a:t>
            </a:r>
            <a:endParaRPr lang="am-ET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81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: Using Array</a:t>
            </a:r>
            <a:endParaRPr lang="am-E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Simplest Case</a:t>
            </a:r>
            <a:r>
              <a:rPr lang="en-US" dirty="0"/>
              <a:t>: Insert to the end of array</a:t>
            </a:r>
          </a:p>
          <a:p>
            <a:r>
              <a:rPr lang="en-US" dirty="0" smtClean="0"/>
              <a:t>Other </a:t>
            </a:r>
            <a:r>
              <a:rPr lang="en-US" dirty="0"/>
              <a:t>Insertions:</a:t>
            </a:r>
          </a:p>
          <a:p>
            <a:pPr lvl="1"/>
            <a:r>
              <a:rPr lang="en-US" dirty="0" smtClean="0"/>
              <a:t>Some </a:t>
            </a:r>
            <a:r>
              <a:rPr lang="en-US" dirty="0"/>
              <a:t>items in the list needs to be shifted</a:t>
            </a:r>
          </a:p>
          <a:p>
            <a:pPr lvl="1"/>
            <a:r>
              <a:rPr lang="en-US" b="1" dirty="0" smtClean="0"/>
              <a:t>Worst case</a:t>
            </a:r>
            <a:r>
              <a:rPr lang="en-US" b="1" dirty="0"/>
              <a:t>:</a:t>
            </a:r>
            <a:r>
              <a:rPr lang="en-US" dirty="0"/>
              <a:t> Inserting at the head of </a:t>
            </a:r>
            <a:r>
              <a:rPr lang="en-US" dirty="0" smtClean="0"/>
              <a:t>array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9874" y="3830275"/>
            <a:ext cx="6572250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3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Deletion: Using Array</a:t>
            </a:r>
            <a:endParaRPr lang="am-E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Simplest Case</a:t>
            </a:r>
            <a:r>
              <a:rPr lang="en-US" dirty="0"/>
              <a:t>: Delete item from the end of array</a:t>
            </a:r>
          </a:p>
          <a:p>
            <a:r>
              <a:rPr lang="en-US" dirty="0" smtClean="0"/>
              <a:t>Other </a:t>
            </a:r>
            <a:r>
              <a:rPr lang="en-US" dirty="0"/>
              <a:t>deletions:</a:t>
            </a:r>
          </a:p>
          <a:p>
            <a:pPr lvl="1"/>
            <a:r>
              <a:rPr lang="en-US" dirty="0" smtClean="0"/>
              <a:t>Items </a:t>
            </a:r>
            <a:r>
              <a:rPr lang="en-US" dirty="0"/>
              <a:t>needs to be shifted</a:t>
            </a:r>
          </a:p>
          <a:p>
            <a:pPr lvl="1"/>
            <a:r>
              <a:rPr lang="en-US" b="1" dirty="0" smtClean="0"/>
              <a:t>Worst </a:t>
            </a:r>
            <a:r>
              <a:rPr lang="en-US" b="1" dirty="0"/>
              <a:t>Case</a:t>
            </a:r>
            <a:r>
              <a:rPr lang="en-US" dirty="0"/>
              <a:t>: Deleting at the head of </a:t>
            </a:r>
            <a:r>
              <a:rPr lang="en-US" dirty="0" smtClean="0"/>
              <a:t>array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794766"/>
            <a:ext cx="655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88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Implementation: Efficiency (time)</a:t>
            </a:r>
            <a:endParaRPr lang="am-E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Retrieval: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Fast</a:t>
            </a:r>
            <a:r>
              <a:rPr lang="en-US" dirty="0"/>
              <a:t>: one access</a:t>
            </a:r>
          </a:p>
          <a:p>
            <a:pPr>
              <a:lnSpc>
                <a:spcPct val="150000"/>
              </a:lnSpc>
            </a:pPr>
            <a:r>
              <a:rPr lang="en-US" dirty="0"/>
              <a:t>I</a:t>
            </a:r>
            <a:r>
              <a:rPr lang="en-US" dirty="0" smtClean="0"/>
              <a:t>nsertion</a:t>
            </a:r>
            <a:r>
              <a:rPr lang="en-US" dirty="0"/>
              <a:t>:</a:t>
            </a:r>
          </a:p>
          <a:p>
            <a:pPr lvl="1">
              <a:lnSpc>
                <a:spcPct val="150000"/>
              </a:lnSpc>
            </a:pPr>
            <a:r>
              <a:rPr lang="en-US" b="1" dirty="0" smtClean="0"/>
              <a:t>Best </a:t>
            </a:r>
            <a:r>
              <a:rPr lang="en-US" b="1" dirty="0"/>
              <a:t>case</a:t>
            </a:r>
            <a:r>
              <a:rPr lang="en-US" dirty="0"/>
              <a:t>: No shifting of elements</a:t>
            </a:r>
          </a:p>
          <a:p>
            <a:pPr lvl="1">
              <a:lnSpc>
                <a:spcPct val="150000"/>
              </a:lnSpc>
            </a:pPr>
            <a:r>
              <a:rPr lang="en-US" b="1" dirty="0" smtClean="0"/>
              <a:t>Worst </a:t>
            </a:r>
            <a:r>
              <a:rPr lang="en-US" b="1" dirty="0"/>
              <a:t>case</a:t>
            </a:r>
            <a:r>
              <a:rPr lang="en-US" dirty="0"/>
              <a:t>: Shifting of all N elements.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Deletion</a:t>
            </a:r>
            <a:r>
              <a:rPr lang="en-US" dirty="0"/>
              <a:t>:</a:t>
            </a:r>
          </a:p>
          <a:p>
            <a:pPr lvl="1">
              <a:lnSpc>
                <a:spcPct val="150000"/>
              </a:lnSpc>
            </a:pPr>
            <a:r>
              <a:rPr lang="en-US" b="1" dirty="0" smtClean="0"/>
              <a:t>Best </a:t>
            </a:r>
            <a:r>
              <a:rPr lang="en-US" b="1" dirty="0"/>
              <a:t>case</a:t>
            </a:r>
            <a:r>
              <a:rPr lang="en-US" dirty="0"/>
              <a:t>: No shifting of elements</a:t>
            </a:r>
          </a:p>
          <a:p>
            <a:pPr lvl="1">
              <a:lnSpc>
                <a:spcPct val="150000"/>
              </a:lnSpc>
            </a:pPr>
            <a:r>
              <a:rPr lang="en-US" b="1" dirty="0" smtClean="0"/>
              <a:t>Worst </a:t>
            </a:r>
            <a:r>
              <a:rPr lang="en-US" b="1" dirty="0"/>
              <a:t>case</a:t>
            </a:r>
            <a:r>
              <a:rPr lang="en-US" dirty="0"/>
              <a:t>: Shifting of all N elements</a:t>
            </a:r>
            <a:endParaRPr lang="am-E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78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Implementation : Efficiency (space)</a:t>
            </a:r>
            <a:endParaRPr lang="am-E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Size of array is restricted to MAX_LIST</a:t>
            </a:r>
          </a:p>
          <a:p>
            <a:r>
              <a:rPr lang="en-US" b="1" dirty="0" smtClean="0"/>
              <a:t>Problem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size is </a:t>
            </a:r>
            <a:r>
              <a:rPr lang="en-US" dirty="0">
                <a:solidFill>
                  <a:srgbClr val="FF0000"/>
                </a:solidFill>
              </a:rPr>
              <a:t>not known in advance</a:t>
            </a:r>
          </a:p>
          <a:p>
            <a:r>
              <a:rPr lang="en-US" b="1" dirty="0" smtClean="0"/>
              <a:t>Solution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Make </a:t>
            </a:r>
            <a:r>
              <a:rPr lang="en-US" dirty="0"/>
              <a:t>MAX_LIST a variable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array is full:</a:t>
            </a:r>
          </a:p>
          <a:p>
            <a:pPr marL="0" indent="0">
              <a:buNone/>
            </a:pPr>
            <a:r>
              <a:rPr lang="en-US" dirty="0" smtClean="0"/>
              <a:t>		1</a:t>
            </a:r>
            <a:r>
              <a:rPr lang="en-US" dirty="0"/>
              <a:t>. Create a larger array</a:t>
            </a:r>
          </a:p>
          <a:p>
            <a:pPr marL="0" indent="0">
              <a:buNone/>
            </a:pPr>
            <a:r>
              <a:rPr lang="en-US" dirty="0" smtClean="0"/>
              <a:t>		2</a:t>
            </a:r>
            <a:r>
              <a:rPr lang="en-US" dirty="0"/>
              <a:t>. Move the elements from the old array to the new array</a:t>
            </a:r>
          </a:p>
          <a:p>
            <a:r>
              <a:rPr lang="en-US" dirty="0" smtClean="0"/>
              <a:t>No </a:t>
            </a:r>
            <a:r>
              <a:rPr lang="en-US" dirty="0"/>
              <a:t>more limits on size, but </a:t>
            </a:r>
            <a:r>
              <a:rPr lang="en-US" b="1" dirty="0">
                <a:solidFill>
                  <a:srgbClr val="FF0000"/>
                </a:solidFill>
              </a:rPr>
              <a:t>space wastage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copying </a:t>
            </a:r>
            <a:r>
              <a:rPr lang="en-US" b="1" dirty="0">
                <a:solidFill>
                  <a:srgbClr val="FF0000"/>
                </a:solidFill>
              </a:rPr>
              <a:t>overhead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is still a </a:t>
            </a:r>
            <a:r>
              <a:rPr lang="en-US" dirty="0" smtClean="0"/>
              <a:t>problem</a:t>
            </a:r>
            <a:endParaRPr lang="en-US" dirty="0"/>
          </a:p>
          <a:p>
            <a:pPr lvl="2"/>
            <a:r>
              <a:rPr lang="en-US" dirty="0"/>
              <a:t>MAX_LIST is too big == unused space is wasted</a:t>
            </a:r>
          </a:p>
          <a:p>
            <a:pPr lvl="2"/>
            <a:r>
              <a:rPr lang="en-US" dirty="0"/>
              <a:t>MAX_LIST is too small == run out of space </a:t>
            </a:r>
            <a:r>
              <a:rPr lang="en-US" dirty="0" smtClean="0"/>
              <a:t>easily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10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Implementation : </a:t>
            </a:r>
            <a:r>
              <a:rPr lang="en-US" dirty="0" smtClean="0"/>
              <a:t>Summary </a:t>
            </a:r>
            <a:endParaRPr lang="am-E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For fixed-size collections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Arrays </a:t>
            </a:r>
            <a:r>
              <a:rPr lang="en-US" dirty="0"/>
              <a:t>are great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For </a:t>
            </a:r>
            <a:r>
              <a:rPr lang="en-US" dirty="0"/>
              <a:t>variable-size collections, where </a:t>
            </a:r>
            <a:r>
              <a:rPr lang="en-US" dirty="0" smtClean="0"/>
              <a:t>dynamic operations </a:t>
            </a:r>
            <a:r>
              <a:rPr lang="en-US" dirty="0"/>
              <a:t>such as insert/delete are common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Array </a:t>
            </a:r>
            <a:r>
              <a:rPr lang="en-US" dirty="0"/>
              <a:t>is a poor choice of data structure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For </a:t>
            </a:r>
            <a:r>
              <a:rPr lang="en-US" dirty="0"/>
              <a:t>such applications, </a:t>
            </a:r>
            <a:r>
              <a:rPr lang="en-US" b="1" dirty="0">
                <a:solidFill>
                  <a:srgbClr val="FF0000"/>
                </a:solidFill>
              </a:rPr>
              <a:t>there is a </a:t>
            </a:r>
            <a:r>
              <a:rPr lang="en-US" b="1" dirty="0" smtClean="0">
                <a:solidFill>
                  <a:srgbClr val="FF0000"/>
                </a:solidFill>
              </a:rPr>
              <a:t>better way……</a:t>
            </a:r>
          </a:p>
          <a:p>
            <a:pPr>
              <a:lnSpc>
                <a:spcPct val="120000"/>
              </a:lnSpc>
            </a:pPr>
            <a:r>
              <a:rPr lang="en-US" b="1" dirty="0"/>
              <a:t>Limitation of Array</a:t>
            </a:r>
          </a:p>
          <a:p>
            <a:pPr lvl="1">
              <a:lnSpc>
                <a:spcPct val="120000"/>
              </a:lnSpc>
            </a:pPr>
            <a:r>
              <a:rPr lang="en-US" b="1" dirty="0"/>
              <a:t>C</a:t>
            </a:r>
            <a:r>
              <a:rPr lang="en-US" b="1" dirty="0" smtClean="0"/>
              <a:t>hanging </a:t>
            </a:r>
            <a:r>
              <a:rPr lang="en-US" b="1" dirty="0"/>
              <a:t>the size of the array requires creating a new array</a:t>
            </a:r>
          </a:p>
          <a:p>
            <a:pPr lvl="1">
              <a:lnSpc>
                <a:spcPct val="120000"/>
              </a:lnSpc>
            </a:pPr>
            <a:r>
              <a:rPr lang="en-US" b="1" dirty="0"/>
              <a:t>I</a:t>
            </a:r>
            <a:r>
              <a:rPr lang="en-US" b="1" dirty="0" smtClean="0"/>
              <a:t>nserting/deleting </a:t>
            </a:r>
            <a:r>
              <a:rPr lang="en-US" b="1" dirty="0"/>
              <a:t>an item requires </a:t>
            </a:r>
            <a:r>
              <a:rPr lang="en-US" b="1" dirty="0" smtClean="0"/>
              <a:t>shifting</a:t>
            </a:r>
            <a:endParaRPr lang="am-ET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 and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54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5389</TotalTime>
  <Words>1950</Words>
  <Application>Microsoft Office PowerPoint</Application>
  <PresentationFormat>Widescreen</PresentationFormat>
  <Paragraphs>443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Adobe Heiti Std R</vt:lpstr>
      <vt:lpstr>Calibri</vt:lpstr>
      <vt:lpstr>Gill Sans MT</vt:lpstr>
      <vt:lpstr>Nyala</vt:lpstr>
      <vt:lpstr>Wingdings 2</vt:lpstr>
      <vt:lpstr>Dividend</vt:lpstr>
      <vt:lpstr>Data Structure and Algorithm</vt:lpstr>
      <vt:lpstr>Contents</vt:lpstr>
      <vt:lpstr>List adt</vt:lpstr>
      <vt:lpstr>Array Implementation of list adt</vt:lpstr>
      <vt:lpstr>Insertion : Using Array</vt:lpstr>
      <vt:lpstr>Deletion: Using Array</vt:lpstr>
      <vt:lpstr>Array Implementation: Efficiency (time)</vt:lpstr>
      <vt:lpstr>Array Implementation : Efficiency (space)</vt:lpstr>
      <vt:lpstr>Array Implementation : Summary </vt:lpstr>
      <vt:lpstr>Linked list</vt:lpstr>
      <vt:lpstr>Cont..</vt:lpstr>
      <vt:lpstr>singly linked list</vt:lpstr>
      <vt:lpstr>Doubly Linked list</vt:lpstr>
      <vt:lpstr>Circular singly Linked List</vt:lpstr>
      <vt:lpstr>Circular doubly Linked List</vt:lpstr>
      <vt:lpstr>Linked list operations </vt:lpstr>
      <vt:lpstr>Insertion algorithm vs c++ implementation </vt:lpstr>
      <vt:lpstr>Basic operations – insertion at the beginning of the list</vt:lpstr>
      <vt:lpstr>Traversing the linked list</vt:lpstr>
      <vt:lpstr>Insertion algorithm vs c++ implementation </vt:lpstr>
      <vt:lpstr>Basic operations – insertion at the end of the list</vt:lpstr>
      <vt:lpstr>Basic operations – insertion at the middle of the list</vt:lpstr>
      <vt:lpstr>Basic operations – deletion at the beginning of the list</vt:lpstr>
      <vt:lpstr>Basic operations – deletion at the beginning of the list</vt:lpstr>
      <vt:lpstr>Basic operations – deletion at the middle of the list</vt:lpstr>
      <vt:lpstr>Basic operations – deletion at the middle of the list</vt:lpstr>
      <vt:lpstr>Basic operations – deletion at the end of the list</vt:lpstr>
      <vt:lpstr>Search operation in linked list</vt:lpstr>
      <vt:lpstr>Advantages of linked list over array</vt:lpstr>
      <vt:lpstr>Comparison of Sequential and Linked Organizations</vt:lpstr>
      <vt:lpstr>Comparison of Sequential and Linked Organizations</vt:lpstr>
      <vt:lpstr>Quiz 1</vt:lpstr>
      <vt:lpstr>Quiz 1</vt:lpstr>
    </vt:vector>
  </TitlesOfParts>
  <Company>Dilla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Dawit Kefyalew</dc:creator>
  <cp:lastModifiedBy>Dawit Kefyalew</cp:lastModifiedBy>
  <cp:revision>177</cp:revision>
  <dcterms:created xsi:type="dcterms:W3CDTF">2018-10-24T16:00:59Z</dcterms:created>
  <dcterms:modified xsi:type="dcterms:W3CDTF">2018-12-24T12:14:55Z</dcterms:modified>
</cp:coreProperties>
</file>